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6"/>
  </p:notesMasterIdLst>
  <p:sldIdLst>
    <p:sldId id="256" r:id="rId2"/>
    <p:sldId id="418" r:id="rId3"/>
    <p:sldId id="257" r:id="rId4"/>
    <p:sldId id="786" r:id="rId5"/>
    <p:sldId id="419" r:id="rId6"/>
    <p:sldId id="707" r:id="rId7"/>
    <p:sldId id="709" r:id="rId8"/>
    <p:sldId id="710" r:id="rId9"/>
    <p:sldId id="711" r:id="rId10"/>
    <p:sldId id="712" r:id="rId11"/>
    <p:sldId id="713" r:id="rId12"/>
    <p:sldId id="714" r:id="rId13"/>
    <p:sldId id="715" r:id="rId14"/>
    <p:sldId id="716" r:id="rId15"/>
    <p:sldId id="717" r:id="rId16"/>
    <p:sldId id="718" r:id="rId17"/>
    <p:sldId id="719" r:id="rId18"/>
    <p:sldId id="720" r:id="rId19"/>
    <p:sldId id="721" r:id="rId20"/>
    <p:sldId id="722" r:id="rId21"/>
    <p:sldId id="723" r:id="rId22"/>
    <p:sldId id="724" r:id="rId23"/>
    <p:sldId id="725" r:id="rId24"/>
    <p:sldId id="726" r:id="rId25"/>
    <p:sldId id="727" r:id="rId26"/>
    <p:sldId id="728" r:id="rId27"/>
    <p:sldId id="729" r:id="rId28"/>
    <p:sldId id="730" r:id="rId29"/>
    <p:sldId id="731" r:id="rId30"/>
    <p:sldId id="765" r:id="rId31"/>
    <p:sldId id="767" r:id="rId32"/>
    <p:sldId id="766" r:id="rId33"/>
    <p:sldId id="768" r:id="rId34"/>
    <p:sldId id="769" r:id="rId35"/>
    <p:sldId id="732" r:id="rId36"/>
    <p:sldId id="678" r:id="rId37"/>
    <p:sldId id="682" r:id="rId38"/>
    <p:sldId id="683" r:id="rId39"/>
    <p:sldId id="690" r:id="rId40"/>
    <p:sldId id="691" r:id="rId41"/>
    <p:sldId id="692" r:id="rId42"/>
    <p:sldId id="698" r:id="rId43"/>
    <p:sldId id="733" r:id="rId44"/>
    <p:sldId id="734" r:id="rId45"/>
    <p:sldId id="276" r:id="rId46"/>
    <p:sldId id="735" r:id="rId47"/>
    <p:sldId id="736" r:id="rId48"/>
    <p:sldId id="277" r:id="rId49"/>
    <p:sldId id="737" r:id="rId50"/>
    <p:sldId id="738" r:id="rId51"/>
    <p:sldId id="739" r:id="rId52"/>
    <p:sldId id="674" r:id="rId53"/>
    <p:sldId id="708" r:id="rId54"/>
    <p:sldId id="271" r:id="rId55"/>
    <p:sldId id="272" r:id="rId56"/>
    <p:sldId id="274" r:id="rId57"/>
    <p:sldId id="740" r:id="rId58"/>
    <p:sldId id="787" r:id="rId59"/>
    <p:sldId id="742" r:id="rId60"/>
    <p:sldId id="743" r:id="rId61"/>
    <p:sldId id="744" r:id="rId62"/>
    <p:sldId id="746" r:id="rId63"/>
    <p:sldId id="747" r:id="rId64"/>
    <p:sldId id="748" r:id="rId65"/>
    <p:sldId id="749" r:id="rId66"/>
    <p:sldId id="750" r:id="rId67"/>
    <p:sldId id="751" r:id="rId68"/>
    <p:sldId id="752" r:id="rId69"/>
    <p:sldId id="753" r:id="rId70"/>
    <p:sldId id="754" r:id="rId71"/>
    <p:sldId id="755" r:id="rId72"/>
    <p:sldId id="756" r:id="rId73"/>
    <p:sldId id="757" r:id="rId74"/>
    <p:sldId id="758" r:id="rId75"/>
    <p:sldId id="759" r:id="rId76"/>
    <p:sldId id="760" r:id="rId77"/>
    <p:sldId id="761" r:id="rId78"/>
    <p:sldId id="762" r:id="rId79"/>
    <p:sldId id="763" r:id="rId80"/>
    <p:sldId id="764" r:id="rId81"/>
    <p:sldId id="770" r:id="rId82"/>
    <p:sldId id="771" r:id="rId83"/>
    <p:sldId id="772" r:id="rId84"/>
    <p:sldId id="773" r:id="rId85"/>
    <p:sldId id="775" r:id="rId86"/>
    <p:sldId id="774" r:id="rId87"/>
    <p:sldId id="780" r:id="rId88"/>
    <p:sldId id="778" r:id="rId89"/>
    <p:sldId id="781" r:id="rId90"/>
    <p:sldId id="782" r:id="rId91"/>
    <p:sldId id="783" r:id="rId92"/>
    <p:sldId id="784" r:id="rId93"/>
    <p:sldId id="785" r:id="rId94"/>
    <p:sldId id="788" r:id="rId9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6190"/>
  </p:normalViewPr>
  <p:slideViewPr>
    <p:cSldViewPr snapToGrid="0" showGuides="1">
      <p:cViewPr varScale="1">
        <p:scale>
          <a:sx n="114" d="100"/>
          <a:sy n="114" d="100"/>
        </p:scale>
        <p:origin x="184" y="2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viewProps" Target="viewProps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5.png>
</file>

<file path=ppt/media/image6.png>
</file>

<file path=ppt/media/image7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06450E-D3D3-0143-8B55-20E8D3FB25DB}" type="datetimeFigureOut">
              <a:rPr lang="en-US" smtClean="0"/>
              <a:t>9/18/23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C8142A-1C51-2644-B727-E8AA2F4B4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467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04431D-A146-4B17-8C6A-38183CB7777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287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ACD57-BE3B-4F3A-A395-81540C368652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212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Actual model used in the video.</a:t>
            </a:r>
          </a:p>
          <a:p>
            <a:r>
              <a:rPr lang="en-US"/>
              <a:t>The words </a:t>
            </a:r>
            <a:r>
              <a:rPr lang="en-US" dirty="0"/>
              <a:t>above the transition is input that determines the transition, like timing out and resting after exploring for a long time</a:t>
            </a:r>
          </a:p>
          <a:p>
            <a:r>
              <a:rPr lang="en-US" dirty="0"/>
              <a:t>The small caps words under the transition describes what behaviors the honeybees will perform, like go to the hub and remember the site.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D22DF1-BBCE-3141-BDC0-EB7FEACDD0FA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1880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Gist of behavior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D22DF1-BBCE-3141-BDC0-EB7FEACDD0FA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139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8EBF37-3DC7-8D40-8BAE-C96AFE130AAC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951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E2540-B355-B417-CBD2-8179C6152F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FC288F-4540-0137-6CAC-D86241785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1BD01-F8C5-8DDF-6451-F8132FBCC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90DCB-B6D5-3B4E-99E6-FE9AEDE0606F}" type="datetimeFigureOut">
              <a:rPr lang="en-US" smtClean="0"/>
              <a:t>9/18/23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26739F-716E-8A94-CCA0-1D6A7CE52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EFD0F3-6F1D-637D-FD2B-BEA7E9CE3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3603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CC351-943C-14D7-D383-D18646260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A58854-E8B9-7938-8872-486607CE90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3D92C-3336-2322-0899-153FDF11E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90DCB-B6D5-3B4E-99E6-FE9AEDE0606F}" type="datetimeFigureOut">
              <a:rPr lang="en-US" smtClean="0"/>
              <a:t>9/18/23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959AC5-8C1A-9CE0-6834-ECA956D01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DE9162-065C-7C17-F251-091078028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217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25CCD0-EDEA-875C-7314-9E6796A1C2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CAC0B7-6263-6BB9-DD58-0F4A9EADA9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6E6FD-D6C2-FCF4-FBCE-A450CD20A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90DCB-B6D5-3B4E-99E6-FE9AEDE0606F}" type="datetimeFigureOut">
              <a:rPr lang="en-US" smtClean="0"/>
              <a:t>9/18/23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450BA6-EC97-1442-ACB4-0B0FBB35E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EC82C8-0DB9-8E8C-D2C9-2E0B55D57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895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01DC9-2380-60BB-3879-DD0709DC6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CC1123-A18A-38BE-3ED5-4BB386D68C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D58BAD-DD6A-0BD8-457A-2E01A7B33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90DCB-B6D5-3B4E-99E6-FE9AEDE0606F}" type="datetimeFigureOut">
              <a:rPr lang="en-US" smtClean="0"/>
              <a:t>9/18/23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0589F1-FE8D-78BF-E239-80FED2CD2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701A3-95BA-313B-287B-254DF8A0F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964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EF9BF-D1DE-EA37-36D3-98D76BFAC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B4B801-05E6-297C-6004-0C0E167977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8F533B-1F41-824E-7817-6DBA9C8A4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90DCB-B6D5-3B4E-99E6-FE9AEDE0606F}" type="datetimeFigureOut">
              <a:rPr lang="en-US" smtClean="0"/>
              <a:t>9/18/23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3E6D8-2F55-820B-B52B-8F83278CD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FAFCF-5B94-0E72-FEDF-2642A98A6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048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F60ED-B470-3F81-A6A7-5FE2345EE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66972-801E-A227-808C-E437EB1D6B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CEA91D-DE1E-95B2-31C1-FE226AA796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8541B2-4D91-6E09-BAFB-6B953EFFD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90DCB-B6D5-3B4E-99E6-FE9AEDE0606F}" type="datetimeFigureOut">
              <a:rPr lang="en-US" smtClean="0"/>
              <a:t>9/18/23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C13547-8E08-22FC-6684-2AD8C2399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C24E96-1E00-A06F-1DE5-419B91DC9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023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8D31D-781C-5D81-81E4-7F595F4D0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6108F-279A-5CCC-63F6-778CE794C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265EF7-3464-4BDB-58C1-FB86307E51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0D4798-30EA-1888-2383-1E3D89D355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1D1B6C-7A0F-EF4B-FE3A-52012373B8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11931D-BA97-3E81-3666-555750ADE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90DCB-B6D5-3B4E-99E6-FE9AEDE0606F}" type="datetimeFigureOut">
              <a:rPr lang="en-US" smtClean="0"/>
              <a:t>9/18/23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0B7C34-E2A6-6463-884A-2EBB75D61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EDF3B7-34D2-D44D-7F9E-CE5C7ECD7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564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E6C43-F264-6B22-532C-EA7983693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8D53A2-D24C-C4A0-9156-6EA4C2CD3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90DCB-B6D5-3B4E-99E6-FE9AEDE0606F}" type="datetimeFigureOut">
              <a:rPr lang="en-US" smtClean="0"/>
              <a:t>9/18/23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9434BA-E7C2-9734-D90C-25DE099DA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88F9E3-EFD2-27C2-0297-32AEEAD39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297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11D7A1-1F21-7EF5-70D2-C3EF482A4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90DCB-B6D5-3B4E-99E6-FE9AEDE0606F}" type="datetimeFigureOut">
              <a:rPr lang="en-US" smtClean="0"/>
              <a:t>9/18/23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937A51-161E-439F-B32E-F1CA1D80A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1FCA14-8521-5D00-F7A1-6C4645FFC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28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565C3-FA00-6406-666A-6FFF32EE5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10184-0279-018E-6279-835178BDD2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88FD21-EA2B-2C0E-D166-78F8AFB6AB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578929-B0A7-0F1B-87C8-105209E17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90DCB-B6D5-3B4E-99E6-FE9AEDE0606F}" type="datetimeFigureOut">
              <a:rPr lang="en-US" smtClean="0"/>
              <a:t>9/18/23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32618-5C8B-D99B-C81A-2CD429CC2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F9FA37-683C-5666-4315-1DBA56073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952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340E5-F371-F080-7EB8-9ECD79B0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821D89-65EC-2301-D6CE-DEF38D9875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B2304E-112F-AB29-BD5B-19BB7AD243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F3156E-6E8B-C16E-963A-03E892ED7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90DCB-B6D5-3B4E-99E6-FE9AEDE0606F}" type="datetimeFigureOut">
              <a:rPr lang="en-US" smtClean="0"/>
              <a:t>9/18/23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A787D0-90CF-FB16-AF9B-BDFA70156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5EDAFA-01C3-DDDA-1192-1894A0D9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978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670618-AB79-2757-1309-7687FD53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2AC161-E6E9-9788-5673-683CD98BE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07016-B4FE-F8BC-35DD-2BE8B19BEE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490DCB-B6D5-3B4E-99E6-FE9AEDE0606F}" type="datetimeFigureOut">
              <a:rPr lang="en-US" smtClean="0"/>
              <a:t>9/18/23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E482E-87DF-5A77-329D-51E8C37457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D8B5E-4865-A478-AA00-259B04EA5B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846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8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724E7-1FA0-8A56-8296-86051CE967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Finite-State Machines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3250BC-AAE8-B56E-6E70-8C1A446BC3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 236</a:t>
            </a:r>
          </a:p>
          <a:p>
            <a:r>
              <a:rPr lang="en-US" dirty="0"/>
              <a:t>Fall 2023</a:t>
            </a:r>
          </a:p>
        </p:txBody>
      </p:sp>
    </p:spTree>
    <p:extLst>
      <p:ext uri="{BB962C8B-B14F-4D97-AF65-F5344CB8AC3E}">
        <p14:creationId xmlns:p14="http://schemas.microsoft.com/office/powerpoint/2010/main" val="1635424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3" y="2744623"/>
            <a:ext cx="5857794" cy="1368753"/>
            <a:chOff x="3081966" y="4044132"/>
            <a:chExt cx="3690974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DE485AF-74AD-CAAA-8939-788A4A35059D}"/>
                </a:ext>
              </a:extLst>
            </p:cNvPr>
            <p:cNvSpPr txBox="1"/>
            <p:nvPr/>
          </p:nvSpPr>
          <p:spPr>
            <a:xfrm>
              <a:off x="5847537" y="4228799"/>
              <a:ext cx="9254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tokens</a:t>
              </a: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8E909F-8F61-A506-F29C-CA4D4AF58E79}"/>
              </a:ext>
            </a:extLst>
          </p:cNvPr>
          <p:cNvSpPr txBox="1"/>
          <p:nvPr/>
        </p:nvSpPr>
        <p:spPr>
          <a:xfrm>
            <a:off x="1832905" y="6027003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Datalog</a:t>
            </a:r>
            <a:r>
              <a:rPr lang="en-US" sz="2400" dirty="0"/>
              <a:t> is a database programming language </a:t>
            </a:r>
          </a:p>
          <a:p>
            <a:pPr algn="ctr"/>
            <a:r>
              <a:rPr lang="en-US" sz="2400" dirty="0"/>
              <a:t>It has user-defined </a:t>
            </a:r>
            <a:r>
              <a:rPr lang="en-US" sz="2400" i="1" dirty="0"/>
              <a:t>identifiers, strings, and comments</a:t>
            </a:r>
            <a:endParaRPr lang="en-US" sz="2400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C329CFE-4FF8-8DB9-D2E4-8B31018D305C}"/>
              </a:ext>
            </a:extLst>
          </p:cNvPr>
          <p:cNvSpPr/>
          <p:nvPr/>
        </p:nvSpPr>
        <p:spPr>
          <a:xfrm>
            <a:off x="2429006" y="1822990"/>
            <a:ext cx="326721" cy="28809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FF05433-751F-A3D4-50AA-81F66FC8BDFA}"/>
              </a:ext>
            </a:extLst>
          </p:cNvPr>
          <p:cNvSpPr/>
          <p:nvPr/>
        </p:nvSpPr>
        <p:spPr>
          <a:xfrm>
            <a:off x="2566791" y="5085894"/>
            <a:ext cx="467437" cy="46313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377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3" y="2744623"/>
            <a:ext cx="5857794" cy="1368753"/>
            <a:chOff x="3081966" y="4044132"/>
            <a:chExt cx="3690974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DE485AF-74AD-CAAA-8939-788A4A35059D}"/>
                </a:ext>
              </a:extLst>
            </p:cNvPr>
            <p:cNvSpPr txBox="1"/>
            <p:nvPr/>
          </p:nvSpPr>
          <p:spPr>
            <a:xfrm>
              <a:off x="5847537" y="4228799"/>
              <a:ext cx="9254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tokens</a:t>
              </a: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8E909F-8F61-A506-F29C-CA4D4AF58E79}"/>
              </a:ext>
            </a:extLst>
          </p:cNvPr>
          <p:cNvSpPr txBox="1"/>
          <p:nvPr/>
        </p:nvSpPr>
        <p:spPr>
          <a:xfrm>
            <a:off x="1832905" y="6027003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Datalog</a:t>
            </a:r>
            <a:r>
              <a:rPr lang="en-US" sz="2400" dirty="0"/>
              <a:t> is a database programming language </a:t>
            </a:r>
          </a:p>
          <a:p>
            <a:pPr algn="ctr"/>
            <a:r>
              <a:rPr lang="en-US" sz="2400" b="1" i="1" dirty="0" err="1"/>
              <a:t>Lexing</a:t>
            </a:r>
            <a:r>
              <a:rPr lang="en-US" sz="2400" b="1" i="1" dirty="0"/>
              <a:t> finds the keywords, symbols, and user-defined things</a:t>
            </a:r>
          </a:p>
        </p:txBody>
      </p:sp>
    </p:spTree>
    <p:extLst>
      <p:ext uri="{BB962C8B-B14F-4D97-AF65-F5344CB8AC3E}">
        <p14:creationId xmlns:p14="http://schemas.microsoft.com/office/powerpoint/2010/main" val="33938651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A8C1B767-37CF-B97B-A11E-9210659DAF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533"/>
          <a:stretch/>
        </p:blipFill>
        <p:spPr>
          <a:xfrm>
            <a:off x="8814139" y="0"/>
            <a:ext cx="3391429" cy="6858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4" y="2744623"/>
            <a:ext cx="4365651" cy="1368753"/>
            <a:chOff x="3081966" y="4044132"/>
            <a:chExt cx="2750780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2D4C1D-57C0-0155-1BF6-9F444A23F99D}"/>
              </a:ext>
            </a:extLst>
          </p:cNvPr>
          <p:cNvSpPr txBox="1"/>
          <p:nvPr/>
        </p:nvSpPr>
        <p:spPr>
          <a:xfrm>
            <a:off x="200337" y="541541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This table from Project 1 shows all regular patterns in </a:t>
            </a:r>
            <a:r>
              <a:rPr lang="en-US" sz="2400" dirty="0" err="1"/>
              <a:t>Datalog</a:t>
            </a:r>
            <a:endParaRPr lang="en-US" sz="2400" dirty="0"/>
          </a:p>
          <a:p>
            <a:pPr algn="ctr"/>
            <a:endParaRPr lang="en-US" sz="2400" b="1" i="1" dirty="0"/>
          </a:p>
        </p:txBody>
      </p:sp>
    </p:spTree>
    <p:extLst>
      <p:ext uri="{BB962C8B-B14F-4D97-AF65-F5344CB8AC3E}">
        <p14:creationId xmlns:p14="http://schemas.microsoft.com/office/powerpoint/2010/main" val="33621257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A8C1B767-37CF-B97B-A11E-9210659DAF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533"/>
          <a:stretch/>
        </p:blipFill>
        <p:spPr>
          <a:xfrm>
            <a:off x="8814139" y="0"/>
            <a:ext cx="3391429" cy="6858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4" y="2744623"/>
            <a:ext cx="4365651" cy="1368753"/>
            <a:chOff x="3081966" y="4044132"/>
            <a:chExt cx="2750780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2D4C1D-57C0-0155-1BF6-9F444A23F99D}"/>
              </a:ext>
            </a:extLst>
          </p:cNvPr>
          <p:cNvSpPr txBox="1"/>
          <p:nvPr/>
        </p:nvSpPr>
        <p:spPr>
          <a:xfrm>
            <a:off x="200337" y="541541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This table from Project 1 shows all regular patterns in </a:t>
            </a:r>
            <a:r>
              <a:rPr lang="en-US" sz="2400" dirty="0" err="1"/>
              <a:t>Datalog</a:t>
            </a:r>
            <a:endParaRPr lang="en-US" sz="2400" dirty="0"/>
          </a:p>
          <a:p>
            <a:pPr algn="ctr"/>
            <a:r>
              <a:rPr lang="en-US" sz="2400" b="1" i="1" dirty="0" err="1"/>
              <a:t>Lexing</a:t>
            </a:r>
            <a:r>
              <a:rPr lang="en-US" sz="2400" b="1" i="1" dirty="0"/>
              <a:t> “pulls out” these patterns</a:t>
            </a:r>
          </a:p>
        </p:txBody>
      </p:sp>
    </p:spTree>
    <p:extLst>
      <p:ext uri="{BB962C8B-B14F-4D97-AF65-F5344CB8AC3E}">
        <p14:creationId xmlns:p14="http://schemas.microsoft.com/office/powerpoint/2010/main" val="24580695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4" y="2744623"/>
            <a:ext cx="4365651" cy="1368753"/>
            <a:chOff x="3081966" y="4044132"/>
            <a:chExt cx="2750780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E0EF66-808A-E8FF-6796-C6109D7E9C6F}"/>
              </a:ext>
            </a:extLst>
          </p:cNvPr>
          <p:cNvSpPr/>
          <p:nvPr/>
        </p:nvSpPr>
        <p:spPr>
          <a:xfrm>
            <a:off x="9837359" y="83623"/>
            <a:ext cx="6096000" cy="720197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n-US" sz="1400" dirty="0"/>
              <a:t>(SCHEMES,"Schemes",1)</a:t>
            </a:r>
          </a:p>
          <a:p>
            <a:r>
              <a:rPr lang="en-US" sz="1400" dirty="0"/>
              <a:t>(COLON,":",1)</a:t>
            </a:r>
          </a:p>
          <a:p>
            <a:r>
              <a:rPr lang="en-US" sz="1400" dirty="0"/>
              <a:t>(ID,"f",2)</a:t>
            </a:r>
          </a:p>
          <a:p>
            <a:r>
              <a:rPr lang="en-US" sz="1400" dirty="0"/>
              <a:t>(LEFT_PAREN,"(",2)</a:t>
            </a:r>
          </a:p>
          <a:p>
            <a:r>
              <a:rPr lang="en-US" sz="1400" dirty="0"/>
              <a:t>(ID,"A",2)</a:t>
            </a:r>
          </a:p>
          <a:p>
            <a:r>
              <a:rPr lang="en-US" sz="1400" dirty="0"/>
              <a:t>(COMMA,",",2)</a:t>
            </a:r>
          </a:p>
          <a:p>
            <a:r>
              <a:rPr lang="en-US" sz="1400" dirty="0"/>
              <a:t>(ID,"B",2)</a:t>
            </a:r>
          </a:p>
          <a:p>
            <a:r>
              <a:rPr lang="en-US" sz="1400" dirty="0"/>
              <a:t>(RIGHT_PAREN,")",2)</a:t>
            </a:r>
          </a:p>
          <a:p>
            <a:r>
              <a:rPr lang="en-US" sz="1400" dirty="0"/>
              <a:t>(ID,"g",3)</a:t>
            </a:r>
          </a:p>
          <a:p>
            <a:r>
              <a:rPr lang="en-US" sz="1400" dirty="0"/>
              <a:t>(LEFT_PAREN,"(",3)</a:t>
            </a:r>
          </a:p>
          <a:p>
            <a:r>
              <a:rPr lang="en-US" sz="1400" dirty="0"/>
              <a:t>(ID,"C",3)</a:t>
            </a:r>
          </a:p>
          <a:p>
            <a:r>
              <a:rPr lang="en-US" sz="1400" dirty="0"/>
              <a:t>(COMMA,",",3)</a:t>
            </a:r>
          </a:p>
          <a:p>
            <a:r>
              <a:rPr lang="en-US" sz="1400" dirty="0"/>
              <a:t>(ID,"D",3)</a:t>
            </a:r>
          </a:p>
          <a:p>
            <a:r>
              <a:rPr lang="en-US" sz="1400" dirty="0"/>
              <a:t>(RIGHT_PAREN,")",3)</a:t>
            </a:r>
          </a:p>
          <a:p>
            <a:r>
              <a:rPr lang="en-US" sz="1400" dirty="0"/>
              <a:t>(FACTS,"Facts",5)</a:t>
            </a:r>
          </a:p>
          <a:p>
            <a:r>
              <a:rPr lang="en-US" sz="1400" dirty="0"/>
              <a:t>(COLON,":",5)</a:t>
            </a:r>
          </a:p>
          <a:p>
            <a:r>
              <a:rPr lang="en-US" sz="1400" dirty="0"/>
              <a:t>(ID,"f",6)</a:t>
            </a:r>
          </a:p>
          <a:p>
            <a:r>
              <a:rPr lang="en-US" sz="1400" dirty="0"/>
              <a:t>(LEFT_PAREN,"(",6)</a:t>
            </a:r>
          </a:p>
          <a:p>
            <a:r>
              <a:rPr lang="en-US" sz="1400" dirty="0"/>
              <a:t>(STRING,"'1’”,6)</a:t>
            </a:r>
          </a:p>
          <a:p>
            <a:r>
              <a:rPr lang="en-US" sz="1400" dirty="0"/>
              <a:t>(COMMA,",",6)</a:t>
            </a:r>
          </a:p>
          <a:p>
            <a:r>
              <a:rPr lang="en-US" sz="1400" dirty="0"/>
              <a:t>(STRING,"'2’”,6)</a:t>
            </a:r>
          </a:p>
          <a:p>
            <a:r>
              <a:rPr lang="en-US" sz="1400" dirty="0"/>
              <a:t>(RIGHT_PAREN,")",6)</a:t>
            </a:r>
          </a:p>
          <a:p>
            <a:r>
              <a:rPr lang="en-US" sz="1400" dirty="0"/>
              <a:t>(PERIOD,".",6)</a:t>
            </a:r>
          </a:p>
          <a:p>
            <a:r>
              <a:rPr lang="en-US" sz="1400" dirty="0"/>
              <a:t>(ID,"f",7)</a:t>
            </a:r>
          </a:p>
          <a:p>
            <a:r>
              <a:rPr lang="en-US" sz="1400" dirty="0"/>
              <a:t>(LEFT_PAREN,"(",7)</a:t>
            </a:r>
          </a:p>
          <a:p>
            <a:r>
              <a:rPr lang="en-US" sz="1400" dirty="0"/>
              <a:t>(STRING,"'4’”,7)</a:t>
            </a:r>
          </a:p>
          <a:p>
            <a:r>
              <a:rPr lang="en-US" sz="1400" dirty="0"/>
              <a:t>(COMMA,",",7)</a:t>
            </a:r>
          </a:p>
          <a:p>
            <a:r>
              <a:rPr lang="en-US" sz="1400" dirty="0"/>
              <a:t>(STRING,"'3’”,7)</a:t>
            </a:r>
          </a:p>
          <a:p>
            <a:r>
              <a:rPr lang="en-US" sz="1400" dirty="0"/>
              <a:t>(RIGHT_PAREN,")",7)</a:t>
            </a:r>
          </a:p>
          <a:p>
            <a:r>
              <a:rPr lang="en-US" sz="1400" dirty="0"/>
              <a:t>(PERIOD,".",7)</a:t>
            </a:r>
          </a:p>
          <a:p>
            <a:r>
              <a:rPr lang="en-US" sz="1400" dirty="0"/>
              <a:t>(ID,"g",8)</a:t>
            </a:r>
          </a:p>
          <a:p>
            <a:r>
              <a:rPr lang="en-US" sz="1400" dirty="0"/>
              <a:t>(LEFT_PAREN,"(",8)</a:t>
            </a:r>
          </a:p>
          <a:p>
            <a:r>
              <a:rPr lang="en-US" sz="1400" dirty="0"/>
              <a:t>(STRING,"'3’”,8)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8CAED9-E576-E277-F3FF-CE9CAA3FAFA6}"/>
              </a:ext>
            </a:extLst>
          </p:cNvPr>
          <p:cNvSpPr txBox="1"/>
          <p:nvPr/>
        </p:nvSpPr>
        <p:spPr>
          <a:xfrm>
            <a:off x="200337" y="541541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This is the list of patterns found in the </a:t>
            </a:r>
            <a:r>
              <a:rPr lang="en-US" sz="2400" dirty="0" err="1"/>
              <a:t>Datalog</a:t>
            </a:r>
            <a:r>
              <a:rPr lang="en-US" sz="2400" dirty="0"/>
              <a:t> program</a:t>
            </a:r>
            <a:endParaRPr lang="en-US" sz="2400" b="1" i="1" dirty="0"/>
          </a:p>
          <a:p>
            <a:pPr algn="ctr"/>
            <a:endParaRPr lang="en-US" sz="2400" b="1" i="1" dirty="0"/>
          </a:p>
        </p:txBody>
      </p:sp>
    </p:spTree>
    <p:extLst>
      <p:ext uri="{BB962C8B-B14F-4D97-AF65-F5344CB8AC3E}">
        <p14:creationId xmlns:p14="http://schemas.microsoft.com/office/powerpoint/2010/main" val="37919327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4" y="2744623"/>
            <a:ext cx="4365651" cy="1368753"/>
            <a:chOff x="3081966" y="4044132"/>
            <a:chExt cx="2750780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2D4C1D-57C0-0155-1BF6-9F444A23F99D}"/>
              </a:ext>
            </a:extLst>
          </p:cNvPr>
          <p:cNvSpPr txBox="1"/>
          <p:nvPr/>
        </p:nvSpPr>
        <p:spPr>
          <a:xfrm>
            <a:off x="200337" y="541541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Every valid </a:t>
            </a:r>
            <a:r>
              <a:rPr lang="en-US" sz="2400" dirty="0" err="1"/>
              <a:t>Datalog</a:t>
            </a:r>
            <a:r>
              <a:rPr lang="en-US" sz="2400" dirty="0"/>
              <a:t> program follows </a:t>
            </a:r>
            <a:r>
              <a:rPr lang="en-US" sz="2400" i="1" dirty="0"/>
              <a:t>regular</a:t>
            </a:r>
            <a:r>
              <a:rPr lang="en-US" sz="2400" dirty="0"/>
              <a:t> patterns:</a:t>
            </a:r>
          </a:p>
          <a:p>
            <a:pPr algn="ctr"/>
            <a:r>
              <a:rPr lang="en-US" sz="2400" b="1" i="1" dirty="0" err="1"/>
              <a:t>Lexing</a:t>
            </a:r>
            <a:r>
              <a:rPr lang="en-US" sz="2400" b="1" i="1" dirty="0"/>
              <a:t> “pulls out” these patterns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E0EF66-808A-E8FF-6796-C6109D7E9C6F}"/>
              </a:ext>
            </a:extLst>
          </p:cNvPr>
          <p:cNvSpPr/>
          <p:nvPr/>
        </p:nvSpPr>
        <p:spPr>
          <a:xfrm>
            <a:off x="9837359" y="83623"/>
            <a:ext cx="6096000" cy="720197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n-US" sz="1400" dirty="0"/>
              <a:t>(SCHEMES,"Schemes",1)</a:t>
            </a:r>
          </a:p>
          <a:p>
            <a:r>
              <a:rPr lang="en-US" sz="1400" dirty="0"/>
              <a:t>(COLON,":",1)</a:t>
            </a:r>
          </a:p>
          <a:p>
            <a:r>
              <a:rPr lang="en-US" sz="1400" dirty="0"/>
              <a:t>(ID,"f",2)</a:t>
            </a:r>
          </a:p>
          <a:p>
            <a:r>
              <a:rPr lang="en-US" sz="1400" dirty="0"/>
              <a:t>(LEFT_PAREN,"(",2)</a:t>
            </a:r>
          </a:p>
          <a:p>
            <a:r>
              <a:rPr lang="en-US" sz="1400" dirty="0"/>
              <a:t>(ID,"A",2)</a:t>
            </a:r>
          </a:p>
          <a:p>
            <a:r>
              <a:rPr lang="en-US" sz="1400" dirty="0"/>
              <a:t>(COMMA,",",2)</a:t>
            </a:r>
          </a:p>
          <a:p>
            <a:r>
              <a:rPr lang="en-US" sz="1400" dirty="0"/>
              <a:t>(ID,"B",2)</a:t>
            </a:r>
          </a:p>
          <a:p>
            <a:r>
              <a:rPr lang="en-US" sz="1400" dirty="0"/>
              <a:t>(RIGHT_PAREN,")",2)</a:t>
            </a:r>
          </a:p>
          <a:p>
            <a:r>
              <a:rPr lang="en-US" sz="1400" dirty="0"/>
              <a:t>(ID,"g",3)</a:t>
            </a:r>
          </a:p>
          <a:p>
            <a:r>
              <a:rPr lang="en-US" sz="1400" dirty="0"/>
              <a:t>(LEFT_PAREN,"(",3)</a:t>
            </a:r>
          </a:p>
          <a:p>
            <a:r>
              <a:rPr lang="en-US" sz="1400" dirty="0"/>
              <a:t>(ID,"C",3)</a:t>
            </a:r>
          </a:p>
          <a:p>
            <a:r>
              <a:rPr lang="en-US" sz="1400" dirty="0"/>
              <a:t>(COMMA,",",3)</a:t>
            </a:r>
          </a:p>
          <a:p>
            <a:r>
              <a:rPr lang="en-US" sz="1400" dirty="0"/>
              <a:t>(ID,"D",3)</a:t>
            </a:r>
          </a:p>
          <a:p>
            <a:r>
              <a:rPr lang="en-US" sz="1400" dirty="0"/>
              <a:t>(RIGHT_PAREN,")",3)</a:t>
            </a:r>
          </a:p>
          <a:p>
            <a:r>
              <a:rPr lang="en-US" sz="1400" dirty="0"/>
              <a:t>(FACTS,"Facts",5)</a:t>
            </a:r>
          </a:p>
          <a:p>
            <a:r>
              <a:rPr lang="en-US" sz="1400" dirty="0"/>
              <a:t>(COLON,":",5)</a:t>
            </a:r>
          </a:p>
          <a:p>
            <a:r>
              <a:rPr lang="en-US" sz="1400" dirty="0"/>
              <a:t>(ID,"f",6)</a:t>
            </a:r>
          </a:p>
          <a:p>
            <a:r>
              <a:rPr lang="en-US" sz="1400" dirty="0"/>
              <a:t>(LEFT_PAREN,"(",6)</a:t>
            </a:r>
          </a:p>
          <a:p>
            <a:r>
              <a:rPr lang="en-US" sz="1400" dirty="0"/>
              <a:t>(STRING,"'1’”,6)</a:t>
            </a:r>
          </a:p>
          <a:p>
            <a:r>
              <a:rPr lang="en-US" sz="1400" dirty="0"/>
              <a:t>(COMMA,",",6)</a:t>
            </a:r>
          </a:p>
          <a:p>
            <a:r>
              <a:rPr lang="en-US" sz="1400" dirty="0"/>
              <a:t>(STRING,"'2’”,6)</a:t>
            </a:r>
          </a:p>
          <a:p>
            <a:r>
              <a:rPr lang="en-US" sz="1400" dirty="0"/>
              <a:t>(RIGHT_PAREN,")",6)</a:t>
            </a:r>
          </a:p>
          <a:p>
            <a:r>
              <a:rPr lang="en-US" sz="1400" dirty="0"/>
              <a:t>(PERIOD,".",6)</a:t>
            </a:r>
          </a:p>
          <a:p>
            <a:r>
              <a:rPr lang="en-US" sz="1400" dirty="0"/>
              <a:t>(ID,"f",7)</a:t>
            </a:r>
          </a:p>
          <a:p>
            <a:r>
              <a:rPr lang="en-US" sz="1400" dirty="0"/>
              <a:t>(LEFT_PAREN,"(",7)</a:t>
            </a:r>
          </a:p>
          <a:p>
            <a:r>
              <a:rPr lang="en-US" sz="1400" dirty="0"/>
              <a:t>(STRING,"'4’”,7)</a:t>
            </a:r>
          </a:p>
          <a:p>
            <a:r>
              <a:rPr lang="en-US" sz="1400" dirty="0"/>
              <a:t>(COMMA,",",7)</a:t>
            </a:r>
          </a:p>
          <a:p>
            <a:r>
              <a:rPr lang="en-US" sz="1400" dirty="0"/>
              <a:t>(STRING,"'3’”,7)</a:t>
            </a:r>
          </a:p>
          <a:p>
            <a:r>
              <a:rPr lang="en-US" sz="1400" dirty="0"/>
              <a:t>(RIGHT_PAREN,")",7)</a:t>
            </a:r>
          </a:p>
          <a:p>
            <a:r>
              <a:rPr lang="en-US" sz="1400" dirty="0"/>
              <a:t>(PERIOD,".",7)</a:t>
            </a:r>
          </a:p>
          <a:p>
            <a:r>
              <a:rPr lang="en-US" sz="1400" dirty="0"/>
              <a:t>(ID,"g",8)</a:t>
            </a:r>
          </a:p>
          <a:p>
            <a:r>
              <a:rPr lang="en-US" sz="1400" dirty="0"/>
              <a:t>(LEFT_PAREN,"(",8)</a:t>
            </a:r>
          </a:p>
          <a:p>
            <a:r>
              <a:rPr lang="en-US" sz="1400" dirty="0"/>
              <a:t>(STRING,"'3’”,8)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BE0A2FA-E03F-0AC7-C328-678F13B5CFEB}"/>
              </a:ext>
            </a:extLst>
          </p:cNvPr>
          <p:cNvSpPr/>
          <p:nvPr/>
        </p:nvSpPr>
        <p:spPr>
          <a:xfrm>
            <a:off x="2194681" y="1514058"/>
            <a:ext cx="1074612" cy="35304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67A8B5E-B017-7574-1ABB-01AA3DE40236}"/>
              </a:ext>
            </a:extLst>
          </p:cNvPr>
          <p:cNvSpPr/>
          <p:nvPr/>
        </p:nvSpPr>
        <p:spPr>
          <a:xfrm>
            <a:off x="9837359" y="47851"/>
            <a:ext cx="1074612" cy="35304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1432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4" y="2744623"/>
            <a:ext cx="4365651" cy="1368753"/>
            <a:chOff x="3081966" y="4044132"/>
            <a:chExt cx="2750780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2D4C1D-57C0-0155-1BF6-9F444A23F99D}"/>
              </a:ext>
            </a:extLst>
          </p:cNvPr>
          <p:cNvSpPr txBox="1"/>
          <p:nvPr/>
        </p:nvSpPr>
        <p:spPr>
          <a:xfrm>
            <a:off x="200337" y="541541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Every valid </a:t>
            </a:r>
            <a:r>
              <a:rPr lang="en-US" sz="2400" dirty="0" err="1"/>
              <a:t>Datalog</a:t>
            </a:r>
            <a:r>
              <a:rPr lang="en-US" sz="2400" dirty="0"/>
              <a:t> program follows </a:t>
            </a:r>
            <a:r>
              <a:rPr lang="en-US" sz="2400" i="1" dirty="0"/>
              <a:t>regular</a:t>
            </a:r>
            <a:r>
              <a:rPr lang="en-US" sz="2400" dirty="0"/>
              <a:t> patterns:</a:t>
            </a:r>
          </a:p>
          <a:p>
            <a:pPr algn="ctr"/>
            <a:r>
              <a:rPr lang="en-US" sz="2400" b="1" i="1" dirty="0" err="1"/>
              <a:t>Lexing</a:t>
            </a:r>
            <a:r>
              <a:rPr lang="en-US" sz="2400" b="1" i="1" dirty="0"/>
              <a:t> “pulls out” these patterns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E0EF66-808A-E8FF-6796-C6109D7E9C6F}"/>
              </a:ext>
            </a:extLst>
          </p:cNvPr>
          <p:cNvSpPr/>
          <p:nvPr/>
        </p:nvSpPr>
        <p:spPr>
          <a:xfrm>
            <a:off x="9837359" y="83623"/>
            <a:ext cx="6096000" cy="720197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n-US" sz="1400" dirty="0"/>
              <a:t>(SCHEMES,"Schemes",1)</a:t>
            </a:r>
          </a:p>
          <a:p>
            <a:r>
              <a:rPr lang="en-US" sz="1400" dirty="0"/>
              <a:t>(COLON,":",1)</a:t>
            </a:r>
          </a:p>
          <a:p>
            <a:r>
              <a:rPr lang="en-US" sz="1400" dirty="0"/>
              <a:t>(ID,"f",2)</a:t>
            </a:r>
          </a:p>
          <a:p>
            <a:r>
              <a:rPr lang="en-US" sz="1400" dirty="0"/>
              <a:t>(LEFT_PAREN,"(",2)</a:t>
            </a:r>
          </a:p>
          <a:p>
            <a:r>
              <a:rPr lang="en-US" sz="1400" dirty="0"/>
              <a:t>(ID,"A",2)</a:t>
            </a:r>
          </a:p>
          <a:p>
            <a:r>
              <a:rPr lang="en-US" sz="1400" dirty="0"/>
              <a:t>(COMMA,",",2)</a:t>
            </a:r>
          </a:p>
          <a:p>
            <a:r>
              <a:rPr lang="en-US" sz="1400" dirty="0"/>
              <a:t>(ID,"B",2)</a:t>
            </a:r>
          </a:p>
          <a:p>
            <a:r>
              <a:rPr lang="en-US" sz="1400" dirty="0"/>
              <a:t>(RIGHT_PAREN,")",2)</a:t>
            </a:r>
          </a:p>
          <a:p>
            <a:r>
              <a:rPr lang="en-US" sz="1400" dirty="0"/>
              <a:t>(ID,"g",3)</a:t>
            </a:r>
          </a:p>
          <a:p>
            <a:r>
              <a:rPr lang="en-US" sz="1400" dirty="0"/>
              <a:t>(LEFT_PAREN,"(",3)</a:t>
            </a:r>
          </a:p>
          <a:p>
            <a:r>
              <a:rPr lang="en-US" sz="1400" dirty="0"/>
              <a:t>(ID,"C",3)</a:t>
            </a:r>
          </a:p>
          <a:p>
            <a:r>
              <a:rPr lang="en-US" sz="1400" dirty="0"/>
              <a:t>(COMMA,",",3)</a:t>
            </a:r>
          </a:p>
          <a:p>
            <a:r>
              <a:rPr lang="en-US" sz="1400" dirty="0"/>
              <a:t>(ID,"D",3)</a:t>
            </a:r>
          </a:p>
          <a:p>
            <a:r>
              <a:rPr lang="en-US" sz="1400" dirty="0"/>
              <a:t>(RIGHT_PAREN,")",3)</a:t>
            </a:r>
          </a:p>
          <a:p>
            <a:r>
              <a:rPr lang="en-US" sz="1400" dirty="0"/>
              <a:t>(FACTS,"Facts",5)</a:t>
            </a:r>
          </a:p>
          <a:p>
            <a:r>
              <a:rPr lang="en-US" sz="1400" dirty="0"/>
              <a:t>(COLON,":",5)</a:t>
            </a:r>
          </a:p>
          <a:p>
            <a:r>
              <a:rPr lang="en-US" sz="1400" dirty="0"/>
              <a:t>(ID,"f",6)</a:t>
            </a:r>
          </a:p>
          <a:p>
            <a:r>
              <a:rPr lang="en-US" sz="1400" dirty="0"/>
              <a:t>(LEFT_PAREN,"(",6)</a:t>
            </a:r>
          </a:p>
          <a:p>
            <a:r>
              <a:rPr lang="en-US" sz="1400" dirty="0"/>
              <a:t>(STRING,"'1’”,6)</a:t>
            </a:r>
          </a:p>
          <a:p>
            <a:r>
              <a:rPr lang="en-US" sz="1400" dirty="0"/>
              <a:t>(COMMA,",",6)</a:t>
            </a:r>
          </a:p>
          <a:p>
            <a:r>
              <a:rPr lang="en-US" sz="1400" dirty="0"/>
              <a:t>(STRING,"'2’”,6)</a:t>
            </a:r>
          </a:p>
          <a:p>
            <a:r>
              <a:rPr lang="en-US" sz="1400" dirty="0"/>
              <a:t>(RIGHT_PAREN,")",6)</a:t>
            </a:r>
          </a:p>
          <a:p>
            <a:r>
              <a:rPr lang="en-US" sz="1400" dirty="0"/>
              <a:t>(PERIOD,".",6)</a:t>
            </a:r>
          </a:p>
          <a:p>
            <a:r>
              <a:rPr lang="en-US" sz="1400" dirty="0"/>
              <a:t>(ID,"f",7)</a:t>
            </a:r>
          </a:p>
          <a:p>
            <a:r>
              <a:rPr lang="en-US" sz="1400" dirty="0"/>
              <a:t>(LEFT_PAREN,"(",7)</a:t>
            </a:r>
          </a:p>
          <a:p>
            <a:r>
              <a:rPr lang="en-US" sz="1400" dirty="0"/>
              <a:t>(STRING,"'4’”,7)</a:t>
            </a:r>
          </a:p>
          <a:p>
            <a:r>
              <a:rPr lang="en-US" sz="1400" dirty="0"/>
              <a:t>(COMMA,",",7)</a:t>
            </a:r>
          </a:p>
          <a:p>
            <a:r>
              <a:rPr lang="en-US" sz="1400" dirty="0"/>
              <a:t>(STRING,"'3’”,7)</a:t>
            </a:r>
          </a:p>
          <a:p>
            <a:r>
              <a:rPr lang="en-US" sz="1400" dirty="0"/>
              <a:t>(RIGHT_PAREN,")",7)</a:t>
            </a:r>
          </a:p>
          <a:p>
            <a:r>
              <a:rPr lang="en-US" sz="1400" dirty="0"/>
              <a:t>(PERIOD,".",7)</a:t>
            </a:r>
          </a:p>
          <a:p>
            <a:r>
              <a:rPr lang="en-US" sz="1400" dirty="0"/>
              <a:t>(ID,"g",8)</a:t>
            </a:r>
          </a:p>
          <a:p>
            <a:r>
              <a:rPr lang="en-US" sz="1400" dirty="0"/>
              <a:t>(LEFT_PAREN,"(",8)</a:t>
            </a:r>
          </a:p>
          <a:p>
            <a:r>
              <a:rPr lang="en-US" sz="1400" dirty="0"/>
              <a:t>(STRING,"'3’”,8)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BE0A2FA-E03F-0AC7-C328-678F13B5CFEB}"/>
              </a:ext>
            </a:extLst>
          </p:cNvPr>
          <p:cNvSpPr/>
          <p:nvPr/>
        </p:nvSpPr>
        <p:spPr>
          <a:xfrm>
            <a:off x="3046451" y="1514058"/>
            <a:ext cx="373154" cy="35304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67A8B5E-B017-7574-1ABB-01AA3DE40236}"/>
              </a:ext>
            </a:extLst>
          </p:cNvPr>
          <p:cNvSpPr/>
          <p:nvPr/>
        </p:nvSpPr>
        <p:spPr>
          <a:xfrm>
            <a:off x="9810981" y="263865"/>
            <a:ext cx="1074612" cy="35304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0728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4" y="2744623"/>
            <a:ext cx="4365651" cy="1368753"/>
            <a:chOff x="3081966" y="4044132"/>
            <a:chExt cx="2750780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2D4C1D-57C0-0155-1BF6-9F444A23F99D}"/>
              </a:ext>
            </a:extLst>
          </p:cNvPr>
          <p:cNvSpPr txBox="1"/>
          <p:nvPr/>
        </p:nvSpPr>
        <p:spPr>
          <a:xfrm>
            <a:off x="200337" y="541541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Every valid </a:t>
            </a:r>
            <a:r>
              <a:rPr lang="en-US" sz="2400" dirty="0" err="1"/>
              <a:t>Datalog</a:t>
            </a:r>
            <a:r>
              <a:rPr lang="en-US" sz="2400" dirty="0"/>
              <a:t> program follows </a:t>
            </a:r>
            <a:r>
              <a:rPr lang="en-US" sz="2400" i="1" dirty="0"/>
              <a:t>regular</a:t>
            </a:r>
            <a:r>
              <a:rPr lang="en-US" sz="2400" dirty="0"/>
              <a:t> patterns:</a:t>
            </a:r>
          </a:p>
          <a:p>
            <a:pPr algn="ctr"/>
            <a:r>
              <a:rPr lang="en-US" sz="2400" b="1" i="1" dirty="0" err="1"/>
              <a:t>Lexing</a:t>
            </a:r>
            <a:r>
              <a:rPr lang="en-US" sz="2400" b="1" i="1" dirty="0"/>
              <a:t> “pulls out” these patterns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E0EF66-808A-E8FF-6796-C6109D7E9C6F}"/>
              </a:ext>
            </a:extLst>
          </p:cNvPr>
          <p:cNvSpPr/>
          <p:nvPr/>
        </p:nvSpPr>
        <p:spPr>
          <a:xfrm>
            <a:off x="9837359" y="83623"/>
            <a:ext cx="6096000" cy="720197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n-US" sz="1400" dirty="0"/>
              <a:t>(SCHEMES,"Schemes",1)</a:t>
            </a:r>
          </a:p>
          <a:p>
            <a:r>
              <a:rPr lang="en-US" sz="1400" dirty="0"/>
              <a:t>(COLON,":",1)</a:t>
            </a:r>
          </a:p>
          <a:p>
            <a:r>
              <a:rPr lang="en-US" sz="1400" dirty="0"/>
              <a:t>(ID,"f",2)</a:t>
            </a:r>
          </a:p>
          <a:p>
            <a:r>
              <a:rPr lang="en-US" sz="1400" dirty="0"/>
              <a:t>(LEFT_PAREN,"(",2)</a:t>
            </a:r>
          </a:p>
          <a:p>
            <a:r>
              <a:rPr lang="en-US" sz="1400" dirty="0"/>
              <a:t>(ID,"A",2)</a:t>
            </a:r>
          </a:p>
          <a:p>
            <a:r>
              <a:rPr lang="en-US" sz="1400" dirty="0"/>
              <a:t>(COMMA,",",2)</a:t>
            </a:r>
          </a:p>
          <a:p>
            <a:r>
              <a:rPr lang="en-US" sz="1400" dirty="0"/>
              <a:t>(ID,"B",2)</a:t>
            </a:r>
          </a:p>
          <a:p>
            <a:r>
              <a:rPr lang="en-US" sz="1400" dirty="0"/>
              <a:t>(RIGHT_PAREN,")",2)</a:t>
            </a:r>
          </a:p>
          <a:p>
            <a:r>
              <a:rPr lang="en-US" sz="1400" dirty="0"/>
              <a:t>(ID,"g",3)</a:t>
            </a:r>
          </a:p>
          <a:p>
            <a:r>
              <a:rPr lang="en-US" sz="1400" dirty="0"/>
              <a:t>(LEFT_PAREN,"(",3)</a:t>
            </a:r>
          </a:p>
          <a:p>
            <a:r>
              <a:rPr lang="en-US" sz="1400" dirty="0"/>
              <a:t>(ID,"C",3)</a:t>
            </a:r>
          </a:p>
          <a:p>
            <a:r>
              <a:rPr lang="en-US" sz="1400" dirty="0"/>
              <a:t>(COMMA,",",3)</a:t>
            </a:r>
          </a:p>
          <a:p>
            <a:r>
              <a:rPr lang="en-US" sz="1400" dirty="0"/>
              <a:t>(ID,"D",3)</a:t>
            </a:r>
          </a:p>
          <a:p>
            <a:r>
              <a:rPr lang="en-US" sz="1400" dirty="0"/>
              <a:t>(RIGHT_PAREN,")",3)</a:t>
            </a:r>
          </a:p>
          <a:p>
            <a:r>
              <a:rPr lang="en-US" sz="1400" dirty="0"/>
              <a:t>(FACTS,"Facts",5)</a:t>
            </a:r>
          </a:p>
          <a:p>
            <a:r>
              <a:rPr lang="en-US" sz="1400" dirty="0"/>
              <a:t>(COLON,":",5)</a:t>
            </a:r>
          </a:p>
          <a:p>
            <a:r>
              <a:rPr lang="en-US" sz="1400" dirty="0"/>
              <a:t>(ID,"f",6)</a:t>
            </a:r>
          </a:p>
          <a:p>
            <a:r>
              <a:rPr lang="en-US" sz="1400" dirty="0"/>
              <a:t>(LEFT_PAREN,"(",6)</a:t>
            </a:r>
          </a:p>
          <a:p>
            <a:r>
              <a:rPr lang="en-US" sz="1400" dirty="0"/>
              <a:t>(STRING,"'1’”,6)</a:t>
            </a:r>
          </a:p>
          <a:p>
            <a:r>
              <a:rPr lang="en-US" sz="1400" dirty="0"/>
              <a:t>(COMMA,",",6)</a:t>
            </a:r>
          </a:p>
          <a:p>
            <a:r>
              <a:rPr lang="en-US" sz="1400" dirty="0"/>
              <a:t>(STRING,"'2’”,6)</a:t>
            </a:r>
          </a:p>
          <a:p>
            <a:r>
              <a:rPr lang="en-US" sz="1400" dirty="0"/>
              <a:t>(RIGHT_PAREN,")",6)</a:t>
            </a:r>
          </a:p>
          <a:p>
            <a:r>
              <a:rPr lang="en-US" sz="1400" dirty="0"/>
              <a:t>(PERIOD,".",6)</a:t>
            </a:r>
          </a:p>
          <a:p>
            <a:r>
              <a:rPr lang="en-US" sz="1400" dirty="0"/>
              <a:t>(ID,"f",7)</a:t>
            </a:r>
          </a:p>
          <a:p>
            <a:r>
              <a:rPr lang="en-US" sz="1400" dirty="0"/>
              <a:t>(LEFT_PAREN,"(",7)</a:t>
            </a:r>
          </a:p>
          <a:p>
            <a:r>
              <a:rPr lang="en-US" sz="1400" dirty="0"/>
              <a:t>(STRING,"'4’”,7)</a:t>
            </a:r>
          </a:p>
          <a:p>
            <a:r>
              <a:rPr lang="en-US" sz="1400" dirty="0"/>
              <a:t>(COMMA,",",7)</a:t>
            </a:r>
          </a:p>
          <a:p>
            <a:r>
              <a:rPr lang="en-US" sz="1400" dirty="0"/>
              <a:t>(STRING,"'3’”,7)</a:t>
            </a:r>
          </a:p>
          <a:p>
            <a:r>
              <a:rPr lang="en-US" sz="1400" dirty="0"/>
              <a:t>(RIGHT_PAREN,")",7)</a:t>
            </a:r>
          </a:p>
          <a:p>
            <a:r>
              <a:rPr lang="en-US" sz="1400" dirty="0"/>
              <a:t>(PERIOD,".",7)</a:t>
            </a:r>
          </a:p>
          <a:p>
            <a:r>
              <a:rPr lang="en-US" sz="1400" dirty="0"/>
              <a:t>(ID,"g",8)</a:t>
            </a:r>
          </a:p>
          <a:p>
            <a:r>
              <a:rPr lang="en-US" sz="1400" dirty="0"/>
              <a:t>(LEFT_PAREN,"(",8)</a:t>
            </a:r>
          </a:p>
          <a:p>
            <a:r>
              <a:rPr lang="en-US" sz="1400" dirty="0"/>
              <a:t>(STRING,"'3’”,8)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BE0A2FA-E03F-0AC7-C328-678F13B5CFEB}"/>
              </a:ext>
            </a:extLst>
          </p:cNvPr>
          <p:cNvSpPr/>
          <p:nvPr/>
        </p:nvSpPr>
        <p:spPr>
          <a:xfrm>
            <a:off x="2420150" y="1802157"/>
            <a:ext cx="373154" cy="35304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67A8B5E-B017-7574-1ABB-01AA3DE40236}"/>
              </a:ext>
            </a:extLst>
          </p:cNvPr>
          <p:cNvSpPr/>
          <p:nvPr/>
        </p:nvSpPr>
        <p:spPr>
          <a:xfrm>
            <a:off x="9785929" y="480995"/>
            <a:ext cx="1074612" cy="35304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9795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4" y="2744623"/>
            <a:ext cx="4365651" cy="1368753"/>
            <a:chOff x="3081966" y="4044132"/>
            <a:chExt cx="2750780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2D4C1D-57C0-0155-1BF6-9F444A23F99D}"/>
              </a:ext>
            </a:extLst>
          </p:cNvPr>
          <p:cNvSpPr txBox="1"/>
          <p:nvPr/>
        </p:nvSpPr>
        <p:spPr>
          <a:xfrm>
            <a:off x="200337" y="541541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Every valid </a:t>
            </a:r>
            <a:r>
              <a:rPr lang="en-US" sz="2400" dirty="0" err="1"/>
              <a:t>Datalog</a:t>
            </a:r>
            <a:r>
              <a:rPr lang="en-US" sz="2400" dirty="0"/>
              <a:t> program follows </a:t>
            </a:r>
            <a:r>
              <a:rPr lang="en-US" sz="2400" i="1" dirty="0"/>
              <a:t>regular</a:t>
            </a:r>
            <a:r>
              <a:rPr lang="en-US" sz="2400" dirty="0"/>
              <a:t> patterns:</a:t>
            </a:r>
          </a:p>
          <a:p>
            <a:pPr algn="ctr"/>
            <a:r>
              <a:rPr lang="en-US" sz="2400" b="1" i="1" dirty="0" err="1"/>
              <a:t>Lexing</a:t>
            </a:r>
            <a:r>
              <a:rPr lang="en-US" sz="2400" b="1" i="1" dirty="0"/>
              <a:t> “pulls out” these patterns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E0EF66-808A-E8FF-6796-C6109D7E9C6F}"/>
              </a:ext>
            </a:extLst>
          </p:cNvPr>
          <p:cNvSpPr/>
          <p:nvPr/>
        </p:nvSpPr>
        <p:spPr>
          <a:xfrm>
            <a:off x="9837359" y="83623"/>
            <a:ext cx="6096000" cy="720197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n-US" sz="1400" dirty="0"/>
              <a:t>(SCHEMES,"Schemes",1)</a:t>
            </a:r>
          </a:p>
          <a:p>
            <a:r>
              <a:rPr lang="en-US" sz="1400" dirty="0"/>
              <a:t>(COLON,":",1)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(ID,"f",2)</a:t>
            </a:r>
          </a:p>
          <a:p>
            <a:r>
              <a:rPr lang="en-US" sz="1400" dirty="0"/>
              <a:t>(LEFT_PAREN,"(",2)</a:t>
            </a:r>
          </a:p>
          <a:p>
            <a:r>
              <a:rPr lang="en-US" sz="1400" dirty="0"/>
              <a:t>(ID,"A",2)</a:t>
            </a:r>
          </a:p>
          <a:p>
            <a:r>
              <a:rPr lang="en-US" sz="1400" dirty="0"/>
              <a:t>(COMMA,",",2)</a:t>
            </a:r>
          </a:p>
          <a:p>
            <a:r>
              <a:rPr lang="en-US" sz="1400" dirty="0"/>
              <a:t>(ID,"B",2)</a:t>
            </a:r>
          </a:p>
          <a:p>
            <a:r>
              <a:rPr lang="en-US" sz="1400" dirty="0"/>
              <a:t>(RIGHT_PAREN,")",2)</a:t>
            </a:r>
          </a:p>
          <a:p>
            <a:r>
              <a:rPr lang="en-US" sz="1400" dirty="0"/>
              <a:t>(ID,"g",3)</a:t>
            </a:r>
          </a:p>
          <a:p>
            <a:r>
              <a:rPr lang="en-US" sz="1400" dirty="0"/>
              <a:t>(LEFT_PAREN,"(",3)</a:t>
            </a:r>
          </a:p>
          <a:p>
            <a:r>
              <a:rPr lang="en-US" sz="1400" dirty="0"/>
              <a:t>(ID,"C",3)</a:t>
            </a:r>
          </a:p>
          <a:p>
            <a:r>
              <a:rPr lang="en-US" sz="1400" dirty="0"/>
              <a:t>(COMMA,",",3)</a:t>
            </a:r>
          </a:p>
          <a:p>
            <a:r>
              <a:rPr lang="en-US" sz="1400" dirty="0"/>
              <a:t>(ID,"D",3)</a:t>
            </a:r>
          </a:p>
          <a:p>
            <a:r>
              <a:rPr lang="en-US" sz="1400" dirty="0"/>
              <a:t>(RIGHT_PAREN,")",3)</a:t>
            </a:r>
          </a:p>
          <a:p>
            <a:r>
              <a:rPr lang="en-US" sz="1400" dirty="0"/>
              <a:t>(FACTS,"Facts",5)</a:t>
            </a:r>
          </a:p>
          <a:p>
            <a:r>
              <a:rPr lang="en-US" sz="1400" dirty="0"/>
              <a:t>(COLON,":",5)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(ID,"f",6)</a:t>
            </a:r>
          </a:p>
          <a:p>
            <a:r>
              <a:rPr lang="en-US" sz="1400" dirty="0"/>
              <a:t>(LEFT_PAREN,"(",6)</a:t>
            </a:r>
          </a:p>
          <a:p>
            <a:r>
              <a:rPr lang="en-US" sz="1400" dirty="0"/>
              <a:t>(STRING,"'1’”,6)</a:t>
            </a:r>
          </a:p>
          <a:p>
            <a:r>
              <a:rPr lang="en-US" sz="1400" dirty="0"/>
              <a:t>(COMMA,",",6)</a:t>
            </a:r>
          </a:p>
          <a:p>
            <a:r>
              <a:rPr lang="en-US" sz="1400" dirty="0"/>
              <a:t>(STRING,"'2’”,6)</a:t>
            </a:r>
          </a:p>
          <a:p>
            <a:r>
              <a:rPr lang="en-US" sz="1400" dirty="0"/>
              <a:t>(RIGHT_PAREN,")",6)</a:t>
            </a:r>
          </a:p>
          <a:p>
            <a:r>
              <a:rPr lang="en-US" sz="1400" dirty="0"/>
              <a:t>(PERIOD,".",6)</a:t>
            </a:r>
          </a:p>
          <a:p>
            <a:r>
              <a:rPr lang="en-US" sz="1400" dirty="0"/>
              <a:t>(ID,"f",7)</a:t>
            </a:r>
          </a:p>
          <a:p>
            <a:r>
              <a:rPr lang="en-US" sz="1400" dirty="0"/>
              <a:t>(LEFT_PAREN,"(",7)</a:t>
            </a:r>
          </a:p>
          <a:p>
            <a:r>
              <a:rPr lang="en-US" sz="1400" dirty="0"/>
              <a:t>(STRING,"'4’”,7)</a:t>
            </a:r>
          </a:p>
          <a:p>
            <a:r>
              <a:rPr lang="en-US" sz="1400" dirty="0"/>
              <a:t>(COMMA,",",7)</a:t>
            </a:r>
          </a:p>
          <a:p>
            <a:r>
              <a:rPr lang="en-US" sz="1400" dirty="0"/>
              <a:t>(STRING,"'3’”,7)</a:t>
            </a:r>
          </a:p>
          <a:p>
            <a:r>
              <a:rPr lang="en-US" sz="1400" dirty="0"/>
              <a:t>(RIGHT_PAREN,")",7)</a:t>
            </a:r>
          </a:p>
          <a:p>
            <a:r>
              <a:rPr lang="en-US" sz="1400" dirty="0"/>
              <a:t>(PERIOD,".",7)</a:t>
            </a:r>
          </a:p>
          <a:p>
            <a:r>
              <a:rPr lang="en-US" sz="1400" dirty="0"/>
              <a:t>(ID,"g",8)</a:t>
            </a:r>
          </a:p>
          <a:p>
            <a:r>
              <a:rPr lang="en-US" sz="1400" dirty="0"/>
              <a:t>(LEFT_PAREN,"(",8)</a:t>
            </a:r>
          </a:p>
          <a:p>
            <a:r>
              <a:rPr lang="en-US" sz="1400" dirty="0"/>
              <a:t>(STRING,"'3’”,8)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BE0A2FA-E03F-0AC7-C328-678F13B5CFEB}"/>
              </a:ext>
            </a:extLst>
          </p:cNvPr>
          <p:cNvSpPr/>
          <p:nvPr/>
        </p:nvSpPr>
        <p:spPr>
          <a:xfrm>
            <a:off x="2420150" y="1802157"/>
            <a:ext cx="373154" cy="35304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49AE42-A722-04BA-0236-6B629B874D6E}"/>
              </a:ext>
            </a:extLst>
          </p:cNvPr>
          <p:cNvSpPr txBox="1"/>
          <p:nvPr/>
        </p:nvSpPr>
        <p:spPr>
          <a:xfrm>
            <a:off x="71635" y="6027003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User-defined identifiers have regular patterns.</a:t>
            </a:r>
          </a:p>
          <a:p>
            <a:pPr algn="ctr"/>
            <a:r>
              <a:rPr lang="en-US" sz="2400" b="1" i="1" dirty="0"/>
              <a:t>Look for these regular patterns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A4344B9-6DC2-0A36-066C-B306E00ACE82}"/>
              </a:ext>
            </a:extLst>
          </p:cNvPr>
          <p:cNvSpPr/>
          <p:nvPr/>
        </p:nvSpPr>
        <p:spPr>
          <a:xfrm>
            <a:off x="2378358" y="3018235"/>
            <a:ext cx="373154" cy="35304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0028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4" y="2744623"/>
            <a:ext cx="4365651" cy="1368753"/>
            <a:chOff x="3081966" y="4044132"/>
            <a:chExt cx="2750780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mike0(A,B)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mike0('1','2').</a:t>
            </a:r>
          </a:p>
          <a:p>
            <a:r>
              <a:rPr lang="en-US" sz="2000" dirty="0"/>
              <a:t>    mike0('4','3').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mike0('3',Z)?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2D4C1D-57C0-0155-1BF6-9F444A23F99D}"/>
              </a:ext>
            </a:extLst>
          </p:cNvPr>
          <p:cNvSpPr txBox="1"/>
          <p:nvPr/>
        </p:nvSpPr>
        <p:spPr>
          <a:xfrm>
            <a:off x="200337" y="541541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Every valid </a:t>
            </a:r>
            <a:r>
              <a:rPr lang="en-US" sz="2400" dirty="0" err="1"/>
              <a:t>Datalog</a:t>
            </a:r>
            <a:r>
              <a:rPr lang="en-US" sz="2400" dirty="0"/>
              <a:t> program follows </a:t>
            </a:r>
            <a:r>
              <a:rPr lang="en-US" sz="2400" i="1" dirty="0"/>
              <a:t>regular</a:t>
            </a:r>
            <a:r>
              <a:rPr lang="en-US" sz="2400" dirty="0"/>
              <a:t> patterns:</a:t>
            </a:r>
          </a:p>
          <a:p>
            <a:pPr algn="ctr"/>
            <a:r>
              <a:rPr lang="en-US" sz="2400" b="1" i="1" dirty="0" err="1"/>
              <a:t>Lexing</a:t>
            </a:r>
            <a:r>
              <a:rPr lang="en-US" sz="2400" b="1" i="1" dirty="0"/>
              <a:t> “pulls out” these patterns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E0EF66-808A-E8FF-6796-C6109D7E9C6F}"/>
              </a:ext>
            </a:extLst>
          </p:cNvPr>
          <p:cNvSpPr/>
          <p:nvPr/>
        </p:nvSpPr>
        <p:spPr>
          <a:xfrm>
            <a:off x="9837359" y="83623"/>
            <a:ext cx="6096000" cy="720197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n-US" sz="1400" dirty="0"/>
              <a:t>(SCHEMES,"Schemes",1)</a:t>
            </a:r>
          </a:p>
          <a:p>
            <a:r>
              <a:rPr lang="en-US" sz="1400" dirty="0"/>
              <a:t>(COLON,":",1)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(ID,”mike0",2)</a:t>
            </a:r>
          </a:p>
          <a:p>
            <a:r>
              <a:rPr lang="en-US" sz="1400" dirty="0"/>
              <a:t>(LEFT_PAREN,"(",2)</a:t>
            </a:r>
          </a:p>
          <a:p>
            <a:r>
              <a:rPr lang="en-US" sz="1400" dirty="0"/>
              <a:t>(ID,"A",2)</a:t>
            </a:r>
          </a:p>
          <a:p>
            <a:r>
              <a:rPr lang="en-US" sz="1400" dirty="0"/>
              <a:t>(COMMA,",",2)</a:t>
            </a:r>
          </a:p>
          <a:p>
            <a:r>
              <a:rPr lang="en-US" sz="1400" dirty="0"/>
              <a:t>(ID,"B",2)</a:t>
            </a:r>
          </a:p>
          <a:p>
            <a:r>
              <a:rPr lang="en-US" sz="1400" dirty="0"/>
              <a:t>(RIGHT_PAREN,")",2)</a:t>
            </a:r>
          </a:p>
          <a:p>
            <a:r>
              <a:rPr lang="en-US" sz="1400" dirty="0"/>
              <a:t>(ID,"g",3)</a:t>
            </a:r>
          </a:p>
          <a:p>
            <a:r>
              <a:rPr lang="en-US" sz="1400" dirty="0"/>
              <a:t>(LEFT_PAREN,"(",3)</a:t>
            </a:r>
          </a:p>
          <a:p>
            <a:r>
              <a:rPr lang="en-US" sz="1400" dirty="0"/>
              <a:t>(ID,"C",3)</a:t>
            </a:r>
          </a:p>
          <a:p>
            <a:r>
              <a:rPr lang="en-US" sz="1400" dirty="0"/>
              <a:t>(COMMA,",",3)</a:t>
            </a:r>
          </a:p>
          <a:p>
            <a:r>
              <a:rPr lang="en-US" sz="1400" dirty="0"/>
              <a:t>(ID,"D",3)</a:t>
            </a:r>
          </a:p>
          <a:p>
            <a:r>
              <a:rPr lang="en-US" sz="1400" dirty="0"/>
              <a:t>(RIGHT_PAREN,")",3)</a:t>
            </a:r>
          </a:p>
          <a:p>
            <a:r>
              <a:rPr lang="en-US" sz="1400" dirty="0"/>
              <a:t>(FACTS,"Facts",5)</a:t>
            </a:r>
          </a:p>
          <a:p>
            <a:r>
              <a:rPr lang="en-US" sz="1400" dirty="0"/>
              <a:t>(COLON,":",5)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(ID,”mike0",6)</a:t>
            </a:r>
          </a:p>
          <a:p>
            <a:r>
              <a:rPr lang="en-US" sz="1400" dirty="0"/>
              <a:t>(LEFT_PAREN,"(",6)</a:t>
            </a:r>
          </a:p>
          <a:p>
            <a:r>
              <a:rPr lang="en-US" sz="1400" dirty="0"/>
              <a:t>(STRING,"'1’”,6)</a:t>
            </a:r>
          </a:p>
          <a:p>
            <a:r>
              <a:rPr lang="en-US" sz="1400" dirty="0"/>
              <a:t>(COMMA,",",6)</a:t>
            </a:r>
          </a:p>
          <a:p>
            <a:r>
              <a:rPr lang="en-US" sz="1400" dirty="0"/>
              <a:t>(STRING,"'2’”,6)</a:t>
            </a:r>
          </a:p>
          <a:p>
            <a:r>
              <a:rPr lang="en-US" sz="1400" dirty="0"/>
              <a:t>(RIGHT_PAREN,")",6)</a:t>
            </a:r>
          </a:p>
          <a:p>
            <a:r>
              <a:rPr lang="en-US" sz="1400" dirty="0"/>
              <a:t>(PERIOD,".",6)</a:t>
            </a:r>
          </a:p>
          <a:p>
            <a:r>
              <a:rPr lang="en-US" sz="1400" dirty="0"/>
              <a:t>(ID,”mike0",7)</a:t>
            </a:r>
          </a:p>
          <a:p>
            <a:r>
              <a:rPr lang="en-US" sz="1400" dirty="0"/>
              <a:t>(LEFT_PAREN,"(",7)</a:t>
            </a:r>
          </a:p>
          <a:p>
            <a:r>
              <a:rPr lang="en-US" sz="1400" dirty="0"/>
              <a:t>(STRING,"'4’”,7)</a:t>
            </a:r>
          </a:p>
          <a:p>
            <a:r>
              <a:rPr lang="en-US" sz="1400" dirty="0"/>
              <a:t>(COMMA,",",7)</a:t>
            </a:r>
          </a:p>
          <a:p>
            <a:r>
              <a:rPr lang="en-US" sz="1400" dirty="0"/>
              <a:t>(STRING,"'3’”,7)</a:t>
            </a:r>
          </a:p>
          <a:p>
            <a:r>
              <a:rPr lang="en-US" sz="1400" dirty="0"/>
              <a:t>(RIGHT_PAREN,")",7)</a:t>
            </a:r>
          </a:p>
          <a:p>
            <a:r>
              <a:rPr lang="en-US" sz="1400" dirty="0"/>
              <a:t>(PERIOD,".",7)</a:t>
            </a:r>
          </a:p>
          <a:p>
            <a:r>
              <a:rPr lang="en-US" sz="1400" dirty="0"/>
              <a:t>(ID,"g",8)</a:t>
            </a:r>
          </a:p>
          <a:p>
            <a:r>
              <a:rPr lang="en-US" sz="1400" dirty="0"/>
              <a:t>(LEFT_PAREN,"(",8)</a:t>
            </a:r>
          </a:p>
          <a:p>
            <a:r>
              <a:rPr lang="en-US" sz="1400" dirty="0"/>
              <a:t>(STRING,"'3’”,8)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BE0A2FA-E03F-0AC7-C328-678F13B5CFEB}"/>
              </a:ext>
            </a:extLst>
          </p:cNvPr>
          <p:cNvSpPr/>
          <p:nvPr/>
        </p:nvSpPr>
        <p:spPr>
          <a:xfrm>
            <a:off x="2420149" y="1802157"/>
            <a:ext cx="874195" cy="35304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49AE42-A722-04BA-0236-6B629B874D6E}"/>
              </a:ext>
            </a:extLst>
          </p:cNvPr>
          <p:cNvSpPr txBox="1"/>
          <p:nvPr/>
        </p:nvSpPr>
        <p:spPr>
          <a:xfrm>
            <a:off x="71635" y="6027003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User-defined identifiers have regular patterns.</a:t>
            </a:r>
          </a:p>
          <a:p>
            <a:pPr algn="ctr"/>
            <a:r>
              <a:rPr lang="en-US" sz="2400" b="1" i="1" dirty="0"/>
              <a:t>Look for these regular patterns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8CF4630-AD51-6839-C8AC-A9EC3821E5EB}"/>
              </a:ext>
            </a:extLst>
          </p:cNvPr>
          <p:cNvSpPr/>
          <p:nvPr/>
        </p:nvSpPr>
        <p:spPr>
          <a:xfrm>
            <a:off x="2447004" y="3057953"/>
            <a:ext cx="874195" cy="35304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051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CDBE0-3AA4-4445-8764-D97BCF4D7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and Due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F9EA6-7D4C-524D-8BC8-99583C9F8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State machines</a:t>
            </a:r>
          </a:p>
          <a:p>
            <a:pPr lvl="1"/>
            <a:r>
              <a:rPr lang="en-US" dirty="0"/>
              <a:t>Elements of state machine definition</a:t>
            </a:r>
          </a:p>
          <a:p>
            <a:pPr lvl="1"/>
            <a:r>
              <a:rPr lang="en-US" dirty="0" err="1"/>
              <a:t>Lexing</a:t>
            </a:r>
            <a:endParaRPr lang="en-US" dirty="0"/>
          </a:p>
          <a:p>
            <a:r>
              <a:rPr lang="en-US" dirty="0"/>
              <a:t>Due</a:t>
            </a:r>
          </a:p>
          <a:p>
            <a:pPr lvl="1"/>
            <a:r>
              <a:rPr lang="en-US" dirty="0"/>
              <a:t>HW 2 due today</a:t>
            </a:r>
          </a:p>
          <a:p>
            <a:pPr lvl="1"/>
            <a:r>
              <a:rPr lang="en-US" dirty="0"/>
              <a:t>HW 3 due Monday</a:t>
            </a:r>
          </a:p>
          <a:p>
            <a:pPr lvl="1"/>
            <a:r>
              <a:rPr lang="en-US" dirty="0"/>
              <a:t>HW 4 due Wednesday</a:t>
            </a:r>
          </a:p>
          <a:p>
            <a:pPr lvl="1"/>
            <a:r>
              <a:rPr lang="en-US" dirty="0"/>
              <a:t>Project 1 due Tuesday, Sept 28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You can start project 1 today, but we’ll finish the lecture on Monday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9799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97975A8-0101-0604-5952-B433B50F8556}"/>
              </a:ext>
            </a:extLst>
          </p:cNvPr>
          <p:cNvSpPr/>
          <p:nvPr/>
        </p:nvSpPr>
        <p:spPr>
          <a:xfrm>
            <a:off x="655780" y="0"/>
            <a:ext cx="6096000" cy="720197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n-US" sz="1400" dirty="0"/>
              <a:t>(SCHEMES,"Schemes",1)</a:t>
            </a:r>
          </a:p>
          <a:p>
            <a:r>
              <a:rPr lang="en-US" sz="1400" dirty="0"/>
              <a:t>(COLON,":",1)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(ID,"f",2)</a:t>
            </a:r>
          </a:p>
          <a:p>
            <a:r>
              <a:rPr lang="en-US" sz="1400" dirty="0"/>
              <a:t>(LEFT_PAREN,"(",2)</a:t>
            </a:r>
          </a:p>
          <a:p>
            <a:r>
              <a:rPr lang="en-US" sz="1400" dirty="0"/>
              <a:t>(ID,"A",2)</a:t>
            </a:r>
          </a:p>
          <a:p>
            <a:r>
              <a:rPr lang="en-US" sz="1400" dirty="0"/>
              <a:t>(COMMA,",",2)</a:t>
            </a:r>
          </a:p>
          <a:p>
            <a:r>
              <a:rPr lang="en-US" sz="1400" dirty="0"/>
              <a:t>(ID,"B",2)</a:t>
            </a:r>
          </a:p>
          <a:p>
            <a:r>
              <a:rPr lang="en-US" sz="1400" dirty="0"/>
              <a:t>(RIGHT_PAREN,")",2)</a:t>
            </a:r>
          </a:p>
          <a:p>
            <a:r>
              <a:rPr lang="en-US" sz="1400" dirty="0"/>
              <a:t>(ID,"g",3)</a:t>
            </a:r>
          </a:p>
          <a:p>
            <a:r>
              <a:rPr lang="en-US" sz="1400" dirty="0"/>
              <a:t>(LEFT_PAREN,"(",3)</a:t>
            </a:r>
          </a:p>
          <a:p>
            <a:r>
              <a:rPr lang="en-US" sz="1400" dirty="0"/>
              <a:t>(ID,"C",3)</a:t>
            </a:r>
          </a:p>
          <a:p>
            <a:r>
              <a:rPr lang="en-US" sz="1400" dirty="0"/>
              <a:t>(COMMA,",",3)</a:t>
            </a:r>
          </a:p>
          <a:p>
            <a:r>
              <a:rPr lang="en-US" sz="1400" dirty="0"/>
              <a:t>(ID,"D",3)</a:t>
            </a:r>
          </a:p>
          <a:p>
            <a:r>
              <a:rPr lang="en-US" sz="1400" dirty="0"/>
              <a:t>(RIGHT_PAREN,")",3)</a:t>
            </a:r>
          </a:p>
          <a:p>
            <a:r>
              <a:rPr lang="en-US" sz="1400" dirty="0"/>
              <a:t>(FACTS,"Facts",5)</a:t>
            </a:r>
          </a:p>
          <a:p>
            <a:r>
              <a:rPr lang="en-US" sz="1400" dirty="0"/>
              <a:t>(COLON,":",5)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(ID,"f",6)</a:t>
            </a:r>
          </a:p>
          <a:p>
            <a:r>
              <a:rPr lang="en-US" sz="1400" dirty="0"/>
              <a:t>(LEFT_PAREN,"(",6)</a:t>
            </a:r>
          </a:p>
          <a:p>
            <a:r>
              <a:rPr lang="en-US" sz="1400" dirty="0"/>
              <a:t>(STRING,"'1’”,6)</a:t>
            </a:r>
          </a:p>
          <a:p>
            <a:r>
              <a:rPr lang="en-US" sz="1400" dirty="0"/>
              <a:t>(COMMA,",",6)</a:t>
            </a:r>
          </a:p>
          <a:p>
            <a:r>
              <a:rPr lang="en-US" sz="1400" dirty="0"/>
              <a:t>(STRING,"'2’”,6)</a:t>
            </a:r>
          </a:p>
          <a:p>
            <a:r>
              <a:rPr lang="en-US" sz="1400" dirty="0"/>
              <a:t>(RIGHT_PAREN,")",6)</a:t>
            </a:r>
          </a:p>
          <a:p>
            <a:r>
              <a:rPr lang="en-US" sz="1400" dirty="0"/>
              <a:t>(PERIOD,".",6)</a:t>
            </a:r>
          </a:p>
          <a:p>
            <a:r>
              <a:rPr lang="en-US" sz="1400" dirty="0"/>
              <a:t>(ID,"f",7)</a:t>
            </a:r>
          </a:p>
          <a:p>
            <a:r>
              <a:rPr lang="en-US" sz="1400" dirty="0"/>
              <a:t>(LEFT_PAREN,"(",7)</a:t>
            </a:r>
          </a:p>
          <a:p>
            <a:r>
              <a:rPr lang="en-US" sz="1400" dirty="0"/>
              <a:t>(STRING,"'4’”,7)</a:t>
            </a:r>
          </a:p>
          <a:p>
            <a:r>
              <a:rPr lang="en-US" sz="1400" dirty="0"/>
              <a:t>(COMMA,",",7)</a:t>
            </a:r>
          </a:p>
          <a:p>
            <a:r>
              <a:rPr lang="en-US" sz="1400" dirty="0"/>
              <a:t>(STRING,"'3’”,7)</a:t>
            </a:r>
          </a:p>
          <a:p>
            <a:r>
              <a:rPr lang="en-US" sz="1400" dirty="0"/>
              <a:t>(RIGHT_PAREN,")",7)</a:t>
            </a:r>
          </a:p>
          <a:p>
            <a:r>
              <a:rPr lang="en-US" sz="1400" dirty="0"/>
              <a:t>(PERIOD,".",7)</a:t>
            </a:r>
          </a:p>
          <a:p>
            <a:r>
              <a:rPr lang="en-US" sz="1400" dirty="0"/>
              <a:t>(ID,"g",8)</a:t>
            </a:r>
          </a:p>
          <a:p>
            <a:r>
              <a:rPr lang="en-US" sz="1400" dirty="0"/>
              <a:t>(LEFT_PAREN,"(",8)</a:t>
            </a:r>
          </a:p>
          <a:p>
            <a:r>
              <a:rPr lang="en-US" sz="1400" dirty="0"/>
              <a:t>(STRING,"'3’”,8)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E5B6AF-9592-13AF-8145-2FE58FD4745A}"/>
              </a:ext>
            </a:extLst>
          </p:cNvPr>
          <p:cNvSpPr/>
          <p:nvPr/>
        </p:nvSpPr>
        <p:spPr>
          <a:xfrm>
            <a:off x="3048000" y="12526"/>
            <a:ext cx="6096000" cy="720197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n-US" sz="1400" dirty="0"/>
              <a:t>(SCHEMES,"Schemes",1)</a:t>
            </a:r>
          </a:p>
          <a:p>
            <a:r>
              <a:rPr lang="en-US" sz="1400" dirty="0"/>
              <a:t>(COLON,":",1)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(ID,”mike0",2)</a:t>
            </a:r>
          </a:p>
          <a:p>
            <a:r>
              <a:rPr lang="en-US" sz="1400" dirty="0"/>
              <a:t>(LEFT_PAREN,"(",2)</a:t>
            </a:r>
          </a:p>
          <a:p>
            <a:r>
              <a:rPr lang="en-US" sz="1400" dirty="0"/>
              <a:t>(ID,"A",2)</a:t>
            </a:r>
          </a:p>
          <a:p>
            <a:r>
              <a:rPr lang="en-US" sz="1400" dirty="0"/>
              <a:t>(COMMA,",",2)</a:t>
            </a:r>
          </a:p>
          <a:p>
            <a:r>
              <a:rPr lang="en-US" sz="1400" dirty="0"/>
              <a:t>(ID,"B",2)</a:t>
            </a:r>
          </a:p>
          <a:p>
            <a:r>
              <a:rPr lang="en-US" sz="1400" dirty="0"/>
              <a:t>(RIGHT_PAREN,")",2)</a:t>
            </a:r>
          </a:p>
          <a:p>
            <a:r>
              <a:rPr lang="en-US" sz="1400" dirty="0"/>
              <a:t>(ID,"g",3)</a:t>
            </a:r>
          </a:p>
          <a:p>
            <a:r>
              <a:rPr lang="en-US" sz="1400" dirty="0"/>
              <a:t>(LEFT_PAREN,"(",3)</a:t>
            </a:r>
          </a:p>
          <a:p>
            <a:r>
              <a:rPr lang="en-US" sz="1400" dirty="0"/>
              <a:t>(ID,"C",3)</a:t>
            </a:r>
          </a:p>
          <a:p>
            <a:r>
              <a:rPr lang="en-US" sz="1400" dirty="0"/>
              <a:t>(COMMA,",",3)</a:t>
            </a:r>
          </a:p>
          <a:p>
            <a:r>
              <a:rPr lang="en-US" sz="1400" dirty="0"/>
              <a:t>(ID,"D",3)</a:t>
            </a:r>
          </a:p>
          <a:p>
            <a:r>
              <a:rPr lang="en-US" sz="1400" dirty="0"/>
              <a:t>(RIGHT_PAREN,")",3)</a:t>
            </a:r>
          </a:p>
          <a:p>
            <a:r>
              <a:rPr lang="en-US" sz="1400" dirty="0"/>
              <a:t>(FACTS,"Facts",5)</a:t>
            </a:r>
          </a:p>
          <a:p>
            <a:r>
              <a:rPr lang="en-US" sz="1400" dirty="0"/>
              <a:t>(COLON,":",5)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(ID,”mike0",6)</a:t>
            </a:r>
          </a:p>
          <a:p>
            <a:r>
              <a:rPr lang="en-US" sz="1400" dirty="0"/>
              <a:t>(LEFT_PAREN,"(",6)</a:t>
            </a:r>
          </a:p>
          <a:p>
            <a:r>
              <a:rPr lang="en-US" sz="1400" dirty="0"/>
              <a:t>(STRING,"'1’”,6)</a:t>
            </a:r>
          </a:p>
          <a:p>
            <a:r>
              <a:rPr lang="en-US" sz="1400" dirty="0"/>
              <a:t>(COMMA,",",6)</a:t>
            </a:r>
          </a:p>
          <a:p>
            <a:r>
              <a:rPr lang="en-US" sz="1400" dirty="0"/>
              <a:t>(STRING,"'2’”,6)</a:t>
            </a:r>
          </a:p>
          <a:p>
            <a:r>
              <a:rPr lang="en-US" sz="1400" dirty="0"/>
              <a:t>(RIGHT_PAREN,")",6)</a:t>
            </a:r>
          </a:p>
          <a:p>
            <a:r>
              <a:rPr lang="en-US" sz="1400" dirty="0"/>
              <a:t>(PERIOD,".",6)</a:t>
            </a:r>
          </a:p>
          <a:p>
            <a:r>
              <a:rPr lang="en-US" sz="1400" dirty="0"/>
              <a:t>(ID,”mike0",7)</a:t>
            </a:r>
          </a:p>
          <a:p>
            <a:r>
              <a:rPr lang="en-US" sz="1400" dirty="0"/>
              <a:t>(LEFT_PAREN,"(",7)</a:t>
            </a:r>
          </a:p>
          <a:p>
            <a:r>
              <a:rPr lang="en-US" sz="1400" dirty="0"/>
              <a:t>(STRING,"'4’”,7)</a:t>
            </a:r>
          </a:p>
          <a:p>
            <a:r>
              <a:rPr lang="en-US" sz="1400" dirty="0"/>
              <a:t>(COMMA,",",7)</a:t>
            </a:r>
          </a:p>
          <a:p>
            <a:r>
              <a:rPr lang="en-US" sz="1400" dirty="0"/>
              <a:t>(STRING,"'3’”,7)</a:t>
            </a:r>
          </a:p>
          <a:p>
            <a:r>
              <a:rPr lang="en-US" sz="1400" dirty="0"/>
              <a:t>(RIGHT_PAREN,")",7)</a:t>
            </a:r>
          </a:p>
          <a:p>
            <a:r>
              <a:rPr lang="en-US" sz="1400" dirty="0"/>
              <a:t>(PERIOD,".",7)</a:t>
            </a:r>
          </a:p>
          <a:p>
            <a:r>
              <a:rPr lang="en-US" sz="1400" dirty="0"/>
              <a:t>(ID,"g",8)</a:t>
            </a:r>
          </a:p>
          <a:p>
            <a:r>
              <a:rPr lang="en-US" sz="1400" dirty="0"/>
              <a:t>(LEFT_PAREN,"(",8)</a:t>
            </a:r>
          </a:p>
          <a:p>
            <a:r>
              <a:rPr lang="en-US" sz="1400" dirty="0"/>
              <a:t>(STRING,"'3’”,8)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0E10EE-C89A-0348-19BA-97A4679D4DD1}"/>
              </a:ext>
            </a:extLst>
          </p:cNvPr>
          <p:cNvSpPr txBox="1"/>
          <p:nvPr/>
        </p:nvSpPr>
        <p:spPr>
          <a:xfrm>
            <a:off x="6300401" y="2129425"/>
            <a:ext cx="5687198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After </a:t>
            </a:r>
            <a:r>
              <a:rPr lang="en-US" sz="2400" dirty="0" err="1"/>
              <a:t>lexing</a:t>
            </a:r>
            <a:r>
              <a:rPr lang="en-US" sz="2400" dirty="0"/>
              <a:t>, two programs that are identical</a:t>
            </a:r>
          </a:p>
          <a:p>
            <a:r>
              <a:rPr lang="en-US" sz="2400" dirty="0"/>
              <a:t>except for comments, identifier names, and</a:t>
            </a:r>
          </a:p>
          <a:p>
            <a:r>
              <a:rPr lang="en-US" sz="2400" dirty="0"/>
              <a:t>what’s in strings show identical patterns.</a:t>
            </a:r>
          </a:p>
        </p:txBody>
      </p:sp>
    </p:spTree>
    <p:extLst>
      <p:ext uri="{BB962C8B-B14F-4D97-AF65-F5344CB8AC3E}">
        <p14:creationId xmlns:p14="http://schemas.microsoft.com/office/powerpoint/2010/main" val="20910383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97975A8-0101-0604-5952-B433B50F8556}"/>
              </a:ext>
            </a:extLst>
          </p:cNvPr>
          <p:cNvSpPr/>
          <p:nvPr/>
        </p:nvSpPr>
        <p:spPr>
          <a:xfrm>
            <a:off x="655780" y="0"/>
            <a:ext cx="6096000" cy="720197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n-US" sz="1400" dirty="0"/>
              <a:t>(SCHEMES,"Schemes",1)</a:t>
            </a:r>
          </a:p>
          <a:p>
            <a:r>
              <a:rPr lang="en-US" sz="1400" dirty="0"/>
              <a:t>(COLON,":",1)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(ID,"f",2)</a:t>
            </a:r>
          </a:p>
          <a:p>
            <a:r>
              <a:rPr lang="en-US" sz="1400" dirty="0"/>
              <a:t>(LEFT_PAREN,"(",2)</a:t>
            </a:r>
          </a:p>
          <a:p>
            <a:r>
              <a:rPr lang="en-US" sz="1400" dirty="0"/>
              <a:t>(ID,"A",2)</a:t>
            </a:r>
          </a:p>
          <a:p>
            <a:r>
              <a:rPr lang="en-US" sz="1400" dirty="0"/>
              <a:t>(COMMA,",",2)</a:t>
            </a:r>
          </a:p>
          <a:p>
            <a:r>
              <a:rPr lang="en-US" sz="1400" dirty="0"/>
              <a:t>(ID,"B",2)</a:t>
            </a:r>
          </a:p>
          <a:p>
            <a:r>
              <a:rPr lang="en-US" sz="1400" dirty="0"/>
              <a:t>(RIGHT_PAREN,")",2)</a:t>
            </a:r>
          </a:p>
          <a:p>
            <a:r>
              <a:rPr lang="en-US" sz="1400" dirty="0"/>
              <a:t>(ID,"g",3)</a:t>
            </a:r>
          </a:p>
          <a:p>
            <a:r>
              <a:rPr lang="en-US" sz="1400" dirty="0"/>
              <a:t>(LEFT_PAREN,"(",3)</a:t>
            </a:r>
          </a:p>
          <a:p>
            <a:r>
              <a:rPr lang="en-US" sz="1400" dirty="0"/>
              <a:t>(ID,"C",3)</a:t>
            </a:r>
          </a:p>
          <a:p>
            <a:r>
              <a:rPr lang="en-US" sz="1400" dirty="0"/>
              <a:t>(COMMA,",",3)</a:t>
            </a:r>
          </a:p>
          <a:p>
            <a:r>
              <a:rPr lang="en-US" sz="1400" dirty="0"/>
              <a:t>(ID,"D",3)</a:t>
            </a:r>
          </a:p>
          <a:p>
            <a:r>
              <a:rPr lang="en-US" sz="1400" dirty="0"/>
              <a:t>(RIGHT_PAREN,")",3)</a:t>
            </a:r>
          </a:p>
          <a:p>
            <a:r>
              <a:rPr lang="en-US" sz="1400" dirty="0"/>
              <a:t>(FACTS,"Facts",5)</a:t>
            </a:r>
          </a:p>
          <a:p>
            <a:r>
              <a:rPr lang="en-US" sz="1400" dirty="0"/>
              <a:t>(COLON,":",5)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(ID,"f",6)</a:t>
            </a:r>
          </a:p>
          <a:p>
            <a:r>
              <a:rPr lang="en-US" sz="1400" dirty="0"/>
              <a:t>(LEFT_PAREN,"(",6)</a:t>
            </a:r>
          </a:p>
          <a:p>
            <a:r>
              <a:rPr lang="en-US" sz="1400" dirty="0"/>
              <a:t>(STRING,"'1’”,6)</a:t>
            </a:r>
          </a:p>
          <a:p>
            <a:r>
              <a:rPr lang="en-US" sz="1400" dirty="0"/>
              <a:t>(COMMA,",",6)</a:t>
            </a:r>
          </a:p>
          <a:p>
            <a:r>
              <a:rPr lang="en-US" sz="1400" dirty="0"/>
              <a:t>(STRING,"'2’”,6)</a:t>
            </a:r>
          </a:p>
          <a:p>
            <a:r>
              <a:rPr lang="en-US" sz="1400" dirty="0"/>
              <a:t>(RIGHT_PAREN,")",6)</a:t>
            </a:r>
          </a:p>
          <a:p>
            <a:r>
              <a:rPr lang="en-US" sz="1400" dirty="0"/>
              <a:t>(PERIOD,".",6)</a:t>
            </a:r>
          </a:p>
          <a:p>
            <a:r>
              <a:rPr lang="en-US" sz="1400" dirty="0"/>
              <a:t>(ID,"f",7)</a:t>
            </a:r>
          </a:p>
          <a:p>
            <a:r>
              <a:rPr lang="en-US" sz="1400" dirty="0"/>
              <a:t>(LEFT_PAREN,"(",7)</a:t>
            </a:r>
          </a:p>
          <a:p>
            <a:r>
              <a:rPr lang="en-US" sz="1400" dirty="0"/>
              <a:t>(STRING,"'4’”,7)</a:t>
            </a:r>
          </a:p>
          <a:p>
            <a:r>
              <a:rPr lang="en-US" sz="1400" dirty="0"/>
              <a:t>(COMMA,",",7)</a:t>
            </a:r>
          </a:p>
          <a:p>
            <a:r>
              <a:rPr lang="en-US" sz="1400" dirty="0"/>
              <a:t>(STRING,"'3’”,7)</a:t>
            </a:r>
          </a:p>
          <a:p>
            <a:r>
              <a:rPr lang="en-US" sz="1400" dirty="0"/>
              <a:t>(RIGHT_PAREN,")",7)</a:t>
            </a:r>
          </a:p>
          <a:p>
            <a:r>
              <a:rPr lang="en-US" sz="1400" dirty="0"/>
              <a:t>(PERIOD,".",7)</a:t>
            </a:r>
          </a:p>
          <a:p>
            <a:r>
              <a:rPr lang="en-US" sz="1400" dirty="0"/>
              <a:t>(ID,"g",8)</a:t>
            </a:r>
          </a:p>
          <a:p>
            <a:r>
              <a:rPr lang="en-US" sz="1400" dirty="0"/>
              <a:t>(LEFT_PAREN,"(",8)</a:t>
            </a:r>
          </a:p>
          <a:p>
            <a:r>
              <a:rPr lang="en-US" sz="1400" dirty="0"/>
              <a:t>(STRING,"'3’”,8)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E5B6AF-9592-13AF-8145-2FE58FD4745A}"/>
              </a:ext>
            </a:extLst>
          </p:cNvPr>
          <p:cNvSpPr/>
          <p:nvPr/>
        </p:nvSpPr>
        <p:spPr>
          <a:xfrm>
            <a:off x="3048000" y="12526"/>
            <a:ext cx="6096000" cy="720197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n-US" sz="1400" dirty="0"/>
              <a:t>(SCHEMES,"Schemes",1)</a:t>
            </a:r>
          </a:p>
          <a:p>
            <a:r>
              <a:rPr lang="en-US" sz="1400" dirty="0"/>
              <a:t>(COLON,":",1)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(ID,”mike0",2)</a:t>
            </a:r>
          </a:p>
          <a:p>
            <a:r>
              <a:rPr lang="en-US" sz="1400" dirty="0"/>
              <a:t>(LEFT_PAREN,"(",2)</a:t>
            </a:r>
          </a:p>
          <a:p>
            <a:r>
              <a:rPr lang="en-US" sz="1400" dirty="0"/>
              <a:t>(ID,"A",2)</a:t>
            </a:r>
          </a:p>
          <a:p>
            <a:r>
              <a:rPr lang="en-US" sz="1400" dirty="0"/>
              <a:t>(COMMA,",",2)</a:t>
            </a:r>
          </a:p>
          <a:p>
            <a:r>
              <a:rPr lang="en-US" sz="1400" dirty="0"/>
              <a:t>(ID,"B",2)</a:t>
            </a:r>
          </a:p>
          <a:p>
            <a:r>
              <a:rPr lang="en-US" sz="1400" dirty="0"/>
              <a:t>(RIGHT_PAREN,")",2)</a:t>
            </a:r>
          </a:p>
          <a:p>
            <a:r>
              <a:rPr lang="en-US" sz="1400" dirty="0"/>
              <a:t>(ID,"g",3)</a:t>
            </a:r>
          </a:p>
          <a:p>
            <a:r>
              <a:rPr lang="en-US" sz="1400" dirty="0"/>
              <a:t>(LEFT_PAREN,"(",3)</a:t>
            </a:r>
          </a:p>
          <a:p>
            <a:r>
              <a:rPr lang="en-US" sz="1400" dirty="0"/>
              <a:t>(ID,"C",3)</a:t>
            </a:r>
          </a:p>
          <a:p>
            <a:r>
              <a:rPr lang="en-US" sz="1400" dirty="0"/>
              <a:t>(COMMA,",",3)</a:t>
            </a:r>
          </a:p>
          <a:p>
            <a:r>
              <a:rPr lang="en-US" sz="1400" dirty="0"/>
              <a:t>(ID,"D",3)</a:t>
            </a:r>
          </a:p>
          <a:p>
            <a:r>
              <a:rPr lang="en-US" sz="1400" dirty="0"/>
              <a:t>(RIGHT_PAREN,")",3)</a:t>
            </a:r>
          </a:p>
          <a:p>
            <a:r>
              <a:rPr lang="en-US" sz="1400" dirty="0"/>
              <a:t>(FACTS,"Facts",5)</a:t>
            </a:r>
          </a:p>
          <a:p>
            <a:r>
              <a:rPr lang="en-US" sz="1400" dirty="0"/>
              <a:t>(COLON,":",5)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(ID,”mike0",6)</a:t>
            </a:r>
          </a:p>
          <a:p>
            <a:r>
              <a:rPr lang="en-US" sz="1400" dirty="0"/>
              <a:t>(LEFT_PAREN,"(",6)</a:t>
            </a:r>
          </a:p>
          <a:p>
            <a:r>
              <a:rPr lang="en-US" sz="1400" dirty="0"/>
              <a:t>(STRING,"'1’”,6)</a:t>
            </a:r>
          </a:p>
          <a:p>
            <a:r>
              <a:rPr lang="en-US" sz="1400" dirty="0"/>
              <a:t>(COMMA,",",6)</a:t>
            </a:r>
          </a:p>
          <a:p>
            <a:r>
              <a:rPr lang="en-US" sz="1400" dirty="0"/>
              <a:t>(STRING,"'2’”,6)</a:t>
            </a:r>
          </a:p>
          <a:p>
            <a:r>
              <a:rPr lang="en-US" sz="1400" dirty="0"/>
              <a:t>(RIGHT_PAREN,")",6)</a:t>
            </a:r>
          </a:p>
          <a:p>
            <a:r>
              <a:rPr lang="en-US" sz="1400" dirty="0"/>
              <a:t>(PERIOD,".",6)</a:t>
            </a:r>
          </a:p>
          <a:p>
            <a:r>
              <a:rPr lang="en-US" sz="1400" dirty="0"/>
              <a:t>(ID,”mike0",7)</a:t>
            </a:r>
          </a:p>
          <a:p>
            <a:r>
              <a:rPr lang="en-US" sz="1400" dirty="0"/>
              <a:t>(LEFT_PAREN,"(",7)</a:t>
            </a:r>
          </a:p>
          <a:p>
            <a:r>
              <a:rPr lang="en-US" sz="1400" dirty="0"/>
              <a:t>(STRING,"'4’”,7)</a:t>
            </a:r>
          </a:p>
          <a:p>
            <a:r>
              <a:rPr lang="en-US" sz="1400" dirty="0"/>
              <a:t>(COMMA,",",7)</a:t>
            </a:r>
          </a:p>
          <a:p>
            <a:r>
              <a:rPr lang="en-US" sz="1400" dirty="0"/>
              <a:t>(STRING,"'3’”,7)</a:t>
            </a:r>
          </a:p>
          <a:p>
            <a:r>
              <a:rPr lang="en-US" sz="1400" dirty="0"/>
              <a:t>(RIGHT_PAREN,")",7)</a:t>
            </a:r>
          </a:p>
          <a:p>
            <a:r>
              <a:rPr lang="en-US" sz="1400" dirty="0"/>
              <a:t>(PERIOD,".",7)</a:t>
            </a:r>
          </a:p>
          <a:p>
            <a:r>
              <a:rPr lang="en-US" sz="1400" dirty="0"/>
              <a:t>(ID,"g",8)</a:t>
            </a:r>
          </a:p>
          <a:p>
            <a:r>
              <a:rPr lang="en-US" sz="1400" dirty="0"/>
              <a:t>(LEFT_PAREN,"(",8)</a:t>
            </a:r>
          </a:p>
          <a:p>
            <a:r>
              <a:rPr lang="en-US" sz="1400" dirty="0"/>
              <a:t>(STRING,"'3’”,8)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0E10EE-C89A-0348-19BA-97A4679D4DD1}"/>
              </a:ext>
            </a:extLst>
          </p:cNvPr>
          <p:cNvSpPr txBox="1"/>
          <p:nvPr/>
        </p:nvSpPr>
        <p:spPr>
          <a:xfrm>
            <a:off x="6300401" y="2129425"/>
            <a:ext cx="5687198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After </a:t>
            </a:r>
            <a:r>
              <a:rPr lang="en-US" sz="2400" dirty="0" err="1"/>
              <a:t>lexing</a:t>
            </a:r>
            <a:r>
              <a:rPr lang="en-US" sz="2400" dirty="0"/>
              <a:t>, two programs that are identical</a:t>
            </a:r>
          </a:p>
          <a:p>
            <a:r>
              <a:rPr lang="en-US" sz="2400" dirty="0"/>
              <a:t>except for comments, identifier names, and</a:t>
            </a:r>
          </a:p>
          <a:p>
            <a:r>
              <a:rPr lang="en-US" sz="2400" dirty="0"/>
              <a:t>what’s in strings show identical patterns.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673895-4863-EA26-B568-FB46767A5B95}"/>
              </a:ext>
            </a:extLst>
          </p:cNvPr>
          <p:cNvSpPr txBox="1"/>
          <p:nvPr/>
        </p:nvSpPr>
        <p:spPr>
          <a:xfrm>
            <a:off x="6300401" y="3897682"/>
            <a:ext cx="532601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We need a tool to extract these patterns!</a:t>
            </a:r>
          </a:p>
        </p:txBody>
      </p:sp>
    </p:spTree>
    <p:extLst>
      <p:ext uri="{BB962C8B-B14F-4D97-AF65-F5344CB8AC3E}">
        <p14:creationId xmlns:p14="http://schemas.microsoft.com/office/powerpoint/2010/main" val="14244022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A5FE0-EA99-89F5-1F30-B5F9C78C0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22EC47-A746-1F50-1EF8-728A65958F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cousins of regular expressions</a:t>
            </a:r>
          </a:p>
        </p:txBody>
      </p:sp>
    </p:spTree>
    <p:extLst>
      <p:ext uri="{BB962C8B-B14F-4D97-AF65-F5344CB8AC3E}">
        <p14:creationId xmlns:p14="http://schemas.microsoft.com/office/powerpoint/2010/main" val="10809725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454132-00FF-7125-35FD-800B73F2F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9D10A4-EC38-A7EE-9587-5A206F376618}"/>
              </a:ext>
            </a:extLst>
          </p:cNvPr>
          <p:cNvSpPr/>
          <p:nvPr/>
        </p:nvSpPr>
        <p:spPr>
          <a:xfrm>
            <a:off x="838200" y="1690688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mike0(A,B)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mike0('1','2').</a:t>
            </a:r>
          </a:p>
          <a:p>
            <a:r>
              <a:rPr lang="en-US" sz="2000" dirty="0"/>
              <a:t>    mike0('4','3').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mike0('3',Z)?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AEF6A5-00D7-1EED-F862-AFD86C515455}"/>
              </a:ext>
            </a:extLst>
          </p:cNvPr>
          <p:cNvSpPr txBox="1"/>
          <p:nvPr/>
        </p:nvSpPr>
        <p:spPr>
          <a:xfrm>
            <a:off x="3038968" y="2228671"/>
            <a:ext cx="5775171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Each keyword, symbol, identifier, and string</a:t>
            </a:r>
          </a:p>
          <a:p>
            <a:r>
              <a:rPr lang="en-US" sz="2400" dirty="0"/>
              <a:t>follows a pattern that can be described using</a:t>
            </a:r>
          </a:p>
          <a:p>
            <a:r>
              <a:rPr lang="en-US" sz="2400" dirty="0"/>
              <a:t>a regular expression.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5B374CB1-0266-D0D5-6C41-FBC1EB268A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533"/>
          <a:stretch/>
        </p:blipFill>
        <p:spPr>
          <a:xfrm>
            <a:off x="8814139" y="0"/>
            <a:ext cx="33914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9996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454132-00FF-7125-35FD-800B73F2F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9D10A4-EC38-A7EE-9587-5A206F376618}"/>
              </a:ext>
            </a:extLst>
          </p:cNvPr>
          <p:cNvSpPr/>
          <p:nvPr/>
        </p:nvSpPr>
        <p:spPr>
          <a:xfrm>
            <a:off x="838200" y="1690688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mike0(</a:t>
            </a:r>
            <a:r>
              <a:rPr lang="en-US" sz="2000" dirty="0">
                <a:highlight>
                  <a:srgbClr val="FFFF00"/>
                </a:highlight>
              </a:rPr>
              <a:t>A</a:t>
            </a:r>
            <a:r>
              <a:rPr lang="en-US" sz="2000" dirty="0"/>
              <a:t>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</a:t>
            </a:r>
            <a:r>
              <a:rPr lang="en-US" sz="2000" dirty="0">
                <a:highlight>
                  <a:srgbClr val="FFFF00"/>
                </a:highlight>
              </a:rPr>
              <a:t>mike0</a:t>
            </a:r>
            <a:r>
              <a:rPr lang="en-US" sz="2000" dirty="0"/>
              <a:t>('1','2').</a:t>
            </a:r>
          </a:p>
          <a:p>
            <a:r>
              <a:rPr lang="en-US" sz="2000" dirty="0"/>
              <a:t>    mike0('4','3').</a:t>
            </a:r>
          </a:p>
          <a:p>
            <a:r>
              <a:rPr lang="en-US" sz="2000" dirty="0"/>
              <a:t>    </a:t>
            </a:r>
            <a:r>
              <a:rPr lang="en-US" sz="2000" dirty="0">
                <a:highlight>
                  <a:srgbClr val="FFFF00"/>
                </a:highlight>
              </a:rPr>
              <a:t>g</a:t>
            </a:r>
            <a:r>
              <a:rPr lang="en-US" sz="2000" dirty="0"/>
              <a:t>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mike0('3',Z)?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AEF6A5-00D7-1EED-F862-AFD86C515455}"/>
              </a:ext>
            </a:extLst>
          </p:cNvPr>
          <p:cNvSpPr txBox="1"/>
          <p:nvPr/>
        </p:nvSpPr>
        <p:spPr>
          <a:xfrm>
            <a:off x="3038968" y="2228671"/>
            <a:ext cx="5775171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Each keyword, symbol, identifier, and string</a:t>
            </a:r>
          </a:p>
          <a:p>
            <a:r>
              <a:rPr lang="en-US" sz="2400" dirty="0"/>
              <a:t>follows a pattern that can be described using</a:t>
            </a:r>
          </a:p>
          <a:p>
            <a:r>
              <a:rPr lang="en-US" sz="2400" dirty="0"/>
              <a:t>a regular expression.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5B374CB1-0266-D0D5-6C41-FBC1EB268A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533"/>
          <a:stretch/>
        </p:blipFill>
        <p:spPr>
          <a:xfrm>
            <a:off x="8814139" y="0"/>
            <a:ext cx="3391429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A4F06AD-A68E-77C8-2786-0DCDE721A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1653" y="3798094"/>
            <a:ext cx="4749800" cy="317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F935145-59F6-48D2-D44E-460B904149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2832" y="4167188"/>
            <a:ext cx="6680200" cy="317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B101DD-3124-A49F-A09B-A6BEA8FAED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5350" y="4690596"/>
            <a:ext cx="2781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8212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454132-00FF-7125-35FD-800B73F2F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9D10A4-EC38-A7EE-9587-5A206F376618}"/>
              </a:ext>
            </a:extLst>
          </p:cNvPr>
          <p:cNvSpPr/>
          <p:nvPr/>
        </p:nvSpPr>
        <p:spPr>
          <a:xfrm>
            <a:off x="838200" y="1690688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mike0(</a:t>
            </a:r>
            <a:r>
              <a:rPr lang="en-US" sz="2000" dirty="0">
                <a:highlight>
                  <a:srgbClr val="FFFF00"/>
                </a:highlight>
              </a:rPr>
              <a:t>A</a:t>
            </a:r>
            <a:r>
              <a:rPr lang="en-US" sz="2000" dirty="0"/>
              <a:t>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</a:t>
            </a:r>
            <a:r>
              <a:rPr lang="en-US" sz="2000" dirty="0">
                <a:highlight>
                  <a:srgbClr val="FFFF00"/>
                </a:highlight>
              </a:rPr>
              <a:t>mike0</a:t>
            </a:r>
            <a:r>
              <a:rPr lang="en-US" sz="2000" dirty="0"/>
              <a:t>('1','2').</a:t>
            </a:r>
          </a:p>
          <a:p>
            <a:r>
              <a:rPr lang="en-US" sz="2000" dirty="0"/>
              <a:t>    mike0('4','3').</a:t>
            </a:r>
          </a:p>
          <a:p>
            <a:r>
              <a:rPr lang="en-US" sz="2000" dirty="0"/>
              <a:t>    </a:t>
            </a:r>
            <a:r>
              <a:rPr lang="en-US" sz="2000" dirty="0">
                <a:highlight>
                  <a:srgbClr val="FFFF00"/>
                </a:highlight>
              </a:rPr>
              <a:t>g</a:t>
            </a:r>
            <a:r>
              <a:rPr lang="en-US" sz="2000" dirty="0"/>
              <a:t>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mike0('3',Z)?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AEF6A5-00D7-1EED-F862-AFD86C515455}"/>
              </a:ext>
            </a:extLst>
          </p:cNvPr>
          <p:cNvSpPr txBox="1"/>
          <p:nvPr/>
        </p:nvSpPr>
        <p:spPr>
          <a:xfrm>
            <a:off x="3038968" y="2228671"/>
            <a:ext cx="5775171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Each keyword, symbol, identifier, and string</a:t>
            </a:r>
          </a:p>
          <a:p>
            <a:r>
              <a:rPr lang="en-US" sz="2400" dirty="0"/>
              <a:t>follows a pattern that can be described using</a:t>
            </a:r>
          </a:p>
          <a:p>
            <a:r>
              <a:rPr lang="en-US" sz="2400" dirty="0"/>
              <a:t>a regular expression.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5B374CB1-0266-D0D5-6C41-FBC1EB268A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533"/>
          <a:stretch/>
        </p:blipFill>
        <p:spPr>
          <a:xfrm>
            <a:off x="8814139" y="0"/>
            <a:ext cx="3391429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A4F06AD-A68E-77C8-2786-0DCDE721A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1653" y="3798094"/>
            <a:ext cx="4749800" cy="317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F935145-59F6-48D2-D44E-460B904149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2832" y="4167188"/>
            <a:ext cx="6680200" cy="317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B101DD-3124-A49F-A09B-A6BEA8FAED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5350" y="4690596"/>
            <a:ext cx="2781300" cy="228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AC08B0-AA47-EBE5-A25E-4C101BD69931}"/>
              </a:ext>
            </a:extLst>
          </p:cNvPr>
          <p:cNvSpPr txBox="1"/>
          <p:nvPr/>
        </p:nvSpPr>
        <p:spPr>
          <a:xfrm>
            <a:off x="2925346" y="5125104"/>
            <a:ext cx="587257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Infinite number of legal identifiers. That’s bad</a:t>
            </a:r>
          </a:p>
        </p:txBody>
      </p:sp>
    </p:spTree>
    <p:extLst>
      <p:ext uri="{BB962C8B-B14F-4D97-AF65-F5344CB8AC3E}">
        <p14:creationId xmlns:p14="http://schemas.microsoft.com/office/powerpoint/2010/main" val="23822672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B6D3-036A-78FF-F0B6-2FE37106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pattern manager tools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A0744D-A915-53EA-5FA8-B02813E3FB5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Regular Expressions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F62B156-9D89-BA5E-88FE-6D245A52ECCE}"/>
              </a:ext>
            </a:extLst>
          </p:cNvPr>
          <p:cNvSpPr/>
          <p:nvPr/>
        </p:nvSpPr>
        <p:spPr>
          <a:xfrm>
            <a:off x="1372092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Regular Expression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718A01-59B7-605D-4A89-6C94CB30A8FD}"/>
              </a:ext>
            </a:extLst>
          </p:cNvPr>
          <p:cNvSpPr txBox="1"/>
          <p:nvPr/>
        </p:nvSpPr>
        <p:spPr>
          <a:xfrm>
            <a:off x="1696089" y="2405531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564BCA3B-E6A1-484D-E7BE-B01D866EF109}"/>
              </a:ext>
            </a:extLst>
          </p:cNvPr>
          <p:cNvSpPr/>
          <p:nvPr/>
        </p:nvSpPr>
        <p:spPr>
          <a:xfrm>
            <a:off x="2175077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44D8AE72-0ACB-4046-430F-F8CD34615B5A}"/>
              </a:ext>
            </a:extLst>
          </p:cNvPr>
          <p:cNvSpPr/>
          <p:nvPr/>
        </p:nvSpPr>
        <p:spPr>
          <a:xfrm>
            <a:off x="2175077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008032-4808-2D08-F5A6-5F861D6369AE}"/>
              </a:ext>
            </a:extLst>
          </p:cNvPr>
          <p:cNvSpPr txBox="1"/>
          <p:nvPr/>
        </p:nvSpPr>
        <p:spPr>
          <a:xfrm>
            <a:off x="838200" y="5773291"/>
            <a:ext cx="344780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All strings matching</a:t>
            </a:r>
          </a:p>
          <a:p>
            <a:pPr algn="ctr"/>
            <a:r>
              <a:rPr lang="en-US" sz="3200" dirty="0"/>
              <a:t>that pattern</a:t>
            </a:r>
          </a:p>
        </p:txBody>
      </p:sp>
    </p:spTree>
    <p:extLst>
      <p:ext uri="{BB962C8B-B14F-4D97-AF65-F5344CB8AC3E}">
        <p14:creationId xmlns:p14="http://schemas.microsoft.com/office/powerpoint/2010/main" val="16231271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B6D3-036A-78FF-F0B6-2FE37106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pattern manager tools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A0744D-A915-53EA-5FA8-B02813E3FB5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Regular Expressions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18D958-BCB8-29A9-BE06-7A34D0D6BA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Finite State Automata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F62B156-9D89-BA5E-88FE-6D245A52ECCE}"/>
              </a:ext>
            </a:extLst>
          </p:cNvPr>
          <p:cNvSpPr/>
          <p:nvPr/>
        </p:nvSpPr>
        <p:spPr>
          <a:xfrm>
            <a:off x="1372092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Regular Expression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718A01-59B7-605D-4A89-6C94CB30A8FD}"/>
              </a:ext>
            </a:extLst>
          </p:cNvPr>
          <p:cNvSpPr txBox="1"/>
          <p:nvPr/>
        </p:nvSpPr>
        <p:spPr>
          <a:xfrm>
            <a:off x="1696089" y="2405531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564BCA3B-E6A1-484D-E7BE-B01D866EF109}"/>
              </a:ext>
            </a:extLst>
          </p:cNvPr>
          <p:cNvSpPr/>
          <p:nvPr/>
        </p:nvSpPr>
        <p:spPr>
          <a:xfrm>
            <a:off x="2175077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44D8AE72-0ACB-4046-430F-F8CD34615B5A}"/>
              </a:ext>
            </a:extLst>
          </p:cNvPr>
          <p:cNvSpPr/>
          <p:nvPr/>
        </p:nvSpPr>
        <p:spPr>
          <a:xfrm>
            <a:off x="2175077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008032-4808-2D08-F5A6-5F861D6369AE}"/>
              </a:ext>
            </a:extLst>
          </p:cNvPr>
          <p:cNvSpPr txBox="1"/>
          <p:nvPr/>
        </p:nvSpPr>
        <p:spPr>
          <a:xfrm>
            <a:off x="838200" y="5773291"/>
            <a:ext cx="344780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All strings matching</a:t>
            </a:r>
          </a:p>
          <a:p>
            <a:pPr algn="ctr"/>
            <a:r>
              <a:rPr lang="en-US" sz="3200" dirty="0"/>
              <a:t>that pattern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3FD9A15-C366-CBE5-9083-D42CFDA32064}"/>
              </a:ext>
            </a:extLst>
          </p:cNvPr>
          <p:cNvSpPr/>
          <p:nvPr/>
        </p:nvSpPr>
        <p:spPr>
          <a:xfrm>
            <a:off x="8088130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Automata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157F9D-28B9-CFE7-DE1A-4AF20AA0C597}"/>
              </a:ext>
            </a:extLst>
          </p:cNvPr>
          <p:cNvSpPr txBox="1"/>
          <p:nvPr/>
        </p:nvSpPr>
        <p:spPr>
          <a:xfrm>
            <a:off x="8412127" y="2405531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665FFA0D-70BC-1126-4C19-03642ACCDD2F}"/>
              </a:ext>
            </a:extLst>
          </p:cNvPr>
          <p:cNvSpPr/>
          <p:nvPr/>
        </p:nvSpPr>
        <p:spPr>
          <a:xfrm>
            <a:off x="8891115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0CF3631A-2964-E800-CA6A-F840A5232BA2}"/>
              </a:ext>
            </a:extLst>
          </p:cNvPr>
          <p:cNvSpPr/>
          <p:nvPr/>
        </p:nvSpPr>
        <p:spPr>
          <a:xfrm>
            <a:off x="8891115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CCF14D-52F2-580A-9D80-1ECEFE1C3AC4}"/>
              </a:ext>
            </a:extLst>
          </p:cNvPr>
          <p:cNvSpPr txBox="1"/>
          <p:nvPr/>
        </p:nvSpPr>
        <p:spPr>
          <a:xfrm>
            <a:off x="7091872" y="5773291"/>
            <a:ext cx="43725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Does that specific</a:t>
            </a:r>
          </a:p>
          <a:p>
            <a:pPr algn="ctr"/>
            <a:r>
              <a:rPr lang="en-US" sz="3200" dirty="0"/>
              <a:t>string match that pattern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BE8887-483D-E416-6FCC-F9181E7351B5}"/>
              </a:ext>
            </a:extLst>
          </p:cNvPr>
          <p:cNvSpPr txBox="1"/>
          <p:nvPr/>
        </p:nvSpPr>
        <p:spPr>
          <a:xfrm>
            <a:off x="5826570" y="3850337"/>
            <a:ext cx="14542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Specific</a:t>
            </a:r>
          </a:p>
          <a:p>
            <a:pPr algn="ctr"/>
            <a:r>
              <a:rPr lang="en-US" sz="3200" dirty="0"/>
              <a:t>string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C4046623-BABC-9ED0-4BD4-C459878898F3}"/>
              </a:ext>
            </a:extLst>
          </p:cNvPr>
          <p:cNvSpPr/>
          <p:nvPr/>
        </p:nvSpPr>
        <p:spPr>
          <a:xfrm rot="16200000">
            <a:off x="7322860" y="409928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2483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B6D3-036A-78FF-F0B6-2FE37106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pattern manager tools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18D958-BCB8-29A9-BE06-7A34D0D6BA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Finite State Automata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3FD9A15-C366-CBE5-9083-D42CFDA32064}"/>
              </a:ext>
            </a:extLst>
          </p:cNvPr>
          <p:cNvSpPr/>
          <p:nvPr/>
        </p:nvSpPr>
        <p:spPr>
          <a:xfrm>
            <a:off x="8088130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Automata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157F9D-28B9-CFE7-DE1A-4AF20AA0C597}"/>
              </a:ext>
            </a:extLst>
          </p:cNvPr>
          <p:cNvSpPr txBox="1"/>
          <p:nvPr/>
        </p:nvSpPr>
        <p:spPr>
          <a:xfrm>
            <a:off x="8412127" y="2405531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665FFA0D-70BC-1126-4C19-03642ACCDD2F}"/>
              </a:ext>
            </a:extLst>
          </p:cNvPr>
          <p:cNvSpPr/>
          <p:nvPr/>
        </p:nvSpPr>
        <p:spPr>
          <a:xfrm>
            <a:off x="8891115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0CF3631A-2964-E800-CA6A-F840A5232BA2}"/>
              </a:ext>
            </a:extLst>
          </p:cNvPr>
          <p:cNvSpPr/>
          <p:nvPr/>
        </p:nvSpPr>
        <p:spPr>
          <a:xfrm>
            <a:off x="8891115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CCF14D-52F2-580A-9D80-1ECEFE1C3AC4}"/>
              </a:ext>
            </a:extLst>
          </p:cNvPr>
          <p:cNvSpPr txBox="1"/>
          <p:nvPr/>
        </p:nvSpPr>
        <p:spPr>
          <a:xfrm>
            <a:off x="7091872" y="5773291"/>
            <a:ext cx="43725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Does that specific</a:t>
            </a:r>
          </a:p>
          <a:p>
            <a:pPr algn="ctr"/>
            <a:r>
              <a:rPr lang="en-US" sz="3200" dirty="0"/>
              <a:t>string match that pattern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BE8887-483D-E416-6FCC-F9181E7351B5}"/>
              </a:ext>
            </a:extLst>
          </p:cNvPr>
          <p:cNvSpPr txBox="1"/>
          <p:nvPr/>
        </p:nvSpPr>
        <p:spPr>
          <a:xfrm>
            <a:off x="5826570" y="3850337"/>
            <a:ext cx="14542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Specific</a:t>
            </a:r>
          </a:p>
          <a:p>
            <a:pPr algn="ctr"/>
            <a:r>
              <a:rPr lang="en-US" sz="3200" dirty="0"/>
              <a:t>string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C4046623-BABC-9ED0-4BD4-C459878898F3}"/>
              </a:ext>
            </a:extLst>
          </p:cNvPr>
          <p:cNvSpPr/>
          <p:nvPr/>
        </p:nvSpPr>
        <p:spPr>
          <a:xfrm rot="16200000">
            <a:off x="7322860" y="409928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790F064-8F35-AE2C-5A94-D9596342C134}"/>
              </a:ext>
            </a:extLst>
          </p:cNvPr>
          <p:cNvSpPr/>
          <p:nvPr/>
        </p:nvSpPr>
        <p:spPr>
          <a:xfrm>
            <a:off x="2247165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Automata</a:t>
            </a:r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3D6920B2-43FB-FA12-539F-CB001E22170E}"/>
              </a:ext>
            </a:extLst>
          </p:cNvPr>
          <p:cNvSpPr/>
          <p:nvPr/>
        </p:nvSpPr>
        <p:spPr>
          <a:xfrm>
            <a:off x="3050150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Down Arrow 21">
            <a:extLst>
              <a:ext uri="{FF2B5EF4-FFF2-40B4-BE49-F238E27FC236}">
                <a16:creationId xmlns:a16="http://schemas.microsoft.com/office/drawing/2014/main" id="{0B184C82-11FE-7C38-FA64-B0572A09CFC5}"/>
              </a:ext>
            </a:extLst>
          </p:cNvPr>
          <p:cNvSpPr/>
          <p:nvPr/>
        </p:nvSpPr>
        <p:spPr>
          <a:xfrm>
            <a:off x="3050150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07925AD-D334-5D22-A596-254650306B60}"/>
              </a:ext>
            </a:extLst>
          </p:cNvPr>
          <p:cNvSpPr txBox="1"/>
          <p:nvPr/>
        </p:nvSpPr>
        <p:spPr>
          <a:xfrm>
            <a:off x="2910870" y="5784609"/>
            <a:ext cx="7294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yes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9FB303-98CB-5123-45A0-EF8DC1C2BBBD}"/>
              </a:ext>
            </a:extLst>
          </p:cNvPr>
          <p:cNvSpPr txBox="1"/>
          <p:nvPr/>
        </p:nvSpPr>
        <p:spPr>
          <a:xfrm>
            <a:off x="45382" y="4029640"/>
            <a:ext cx="11925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mike2</a:t>
            </a:r>
          </a:p>
        </p:txBody>
      </p:sp>
      <p:sp>
        <p:nvSpPr>
          <p:cNvPr id="25" name="Down Arrow 24">
            <a:extLst>
              <a:ext uri="{FF2B5EF4-FFF2-40B4-BE49-F238E27FC236}">
                <a16:creationId xmlns:a16="http://schemas.microsoft.com/office/drawing/2014/main" id="{9B43EF19-6324-4395-6606-F240BED5B2A1}"/>
              </a:ext>
            </a:extLst>
          </p:cNvPr>
          <p:cNvSpPr/>
          <p:nvPr/>
        </p:nvSpPr>
        <p:spPr>
          <a:xfrm rot="16200000">
            <a:off x="1481895" y="409928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0B0DF6B-28B5-0308-ED8A-F48BBE0A5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0437" y="2466143"/>
            <a:ext cx="2781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439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B6D3-036A-78FF-F0B6-2FE37106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pattern manager tools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18D958-BCB8-29A9-BE06-7A34D0D6BA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Finite State Automata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3FD9A15-C366-CBE5-9083-D42CFDA32064}"/>
              </a:ext>
            </a:extLst>
          </p:cNvPr>
          <p:cNvSpPr/>
          <p:nvPr/>
        </p:nvSpPr>
        <p:spPr>
          <a:xfrm>
            <a:off x="8088130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Automata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157F9D-28B9-CFE7-DE1A-4AF20AA0C597}"/>
              </a:ext>
            </a:extLst>
          </p:cNvPr>
          <p:cNvSpPr txBox="1"/>
          <p:nvPr/>
        </p:nvSpPr>
        <p:spPr>
          <a:xfrm>
            <a:off x="8412127" y="2405531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665FFA0D-70BC-1126-4C19-03642ACCDD2F}"/>
              </a:ext>
            </a:extLst>
          </p:cNvPr>
          <p:cNvSpPr/>
          <p:nvPr/>
        </p:nvSpPr>
        <p:spPr>
          <a:xfrm>
            <a:off x="8891115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0CF3631A-2964-E800-CA6A-F840A5232BA2}"/>
              </a:ext>
            </a:extLst>
          </p:cNvPr>
          <p:cNvSpPr/>
          <p:nvPr/>
        </p:nvSpPr>
        <p:spPr>
          <a:xfrm>
            <a:off x="8891115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CCF14D-52F2-580A-9D80-1ECEFE1C3AC4}"/>
              </a:ext>
            </a:extLst>
          </p:cNvPr>
          <p:cNvSpPr txBox="1"/>
          <p:nvPr/>
        </p:nvSpPr>
        <p:spPr>
          <a:xfrm>
            <a:off x="7091872" y="5773291"/>
            <a:ext cx="43725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Does that specific</a:t>
            </a:r>
          </a:p>
          <a:p>
            <a:pPr algn="ctr"/>
            <a:r>
              <a:rPr lang="en-US" sz="3200" dirty="0"/>
              <a:t>string match that pattern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BE8887-483D-E416-6FCC-F9181E7351B5}"/>
              </a:ext>
            </a:extLst>
          </p:cNvPr>
          <p:cNvSpPr txBox="1"/>
          <p:nvPr/>
        </p:nvSpPr>
        <p:spPr>
          <a:xfrm>
            <a:off x="5826570" y="3850337"/>
            <a:ext cx="14542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Specific</a:t>
            </a:r>
          </a:p>
          <a:p>
            <a:pPr algn="ctr"/>
            <a:r>
              <a:rPr lang="en-US" sz="3200" dirty="0"/>
              <a:t>string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C4046623-BABC-9ED0-4BD4-C459878898F3}"/>
              </a:ext>
            </a:extLst>
          </p:cNvPr>
          <p:cNvSpPr/>
          <p:nvPr/>
        </p:nvSpPr>
        <p:spPr>
          <a:xfrm rot="16200000">
            <a:off x="7322860" y="409928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790F064-8F35-AE2C-5A94-D9596342C134}"/>
              </a:ext>
            </a:extLst>
          </p:cNvPr>
          <p:cNvSpPr/>
          <p:nvPr/>
        </p:nvSpPr>
        <p:spPr>
          <a:xfrm>
            <a:off x="2247165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Automata</a:t>
            </a:r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3D6920B2-43FB-FA12-539F-CB001E22170E}"/>
              </a:ext>
            </a:extLst>
          </p:cNvPr>
          <p:cNvSpPr/>
          <p:nvPr/>
        </p:nvSpPr>
        <p:spPr>
          <a:xfrm>
            <a:off x="3050150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Down Arrow 21">
            <a:extLst>
              <a:ext uri="{FF2B5EF4-FFF2-40B4-BE49-F238E27FC236}">
                <a16:creationId xmlns:a16="http://schemas.microsoft.com/office/drawing/2014/main" id="{0B184C82-11FE-7C38-FA64-B0572A09CFC5}"/>
              </a:ext>
            </a:extLst>
          </p:cNvPr>
          <p:cNvSpPr/>
          <p:nvPr/>
        </p:nvSpPr>
        <p:spPr>
          <a:xfrm>
            <a:off x="3050150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07925AD-D334-5D22-A596-254650306B60}"/>
              </a:ext>
            </a:extLst>
          </p:cNvPr>
          <p:cNvSpPr txBox="1"/>
          <p:nvPr/>
        </p:nvSpPr>
        <p:spPr>
          <a:xfrm>
            <a:off x="2966879" y="5784609"/>
            <a:ext cx="6174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no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9FB303-98CB-5123-45A0-EF8DC1C2BBBD}"/>
              </a:ext>
            </a:extLst>
          </p:cNvPr>
          <p:cNvSpPr txBox="1"/>
          <p:nvPr/>
        </p:nvSpPr>
        <p:spPr>
          <a:xfrm>
            <a:off x="45382" y="4029640"/>
            <a:ext cx="11925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2mike</a:t>
            </a:r>
          </a:p>
        </p:txBody>
      </p:sp>
      <p:sp>
        <p:nvSpPr>
          <p:cNvPr id="25" name="Down Arrow 24">
            <a:extLst>
              <a:ext uri="{FF2B5EF4-FFF2-40B4-BE49-F238E27FC236}">
                <a16:creationId xmlns:a16="http://schemas.microsoft.com/office/drawing/2014/main" id="{9B43EF19-6324-4395-6606-F240BED5B2A1}"/>
              </a:ext>
            </a:extLst>
          </p:cNvPr>
          <p:cNvSpPr/>
          <p:nvPr/>
        </p:nvSpPr>
        <p:spPr>
          <a:xfrm rot="16200000">
            <a:off x="1481895" y="409928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67AB28-2515-3B67-49DE-08D90AFE1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0437" y="2466143"/>
            <a:ext cx="2781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927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CF073-88DF-9586-2604-AA8FC4019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rooms beginning on Monday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B880C-1538-A62B-C1F0-D07454E41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0" u="sng" dirty="0">
                <a:solidFill>
                  <a:srgbClr val="313338"/>
                </a:solidFill>
                <a:effectLst/>
                <a:latin typeface="gg sans"/>
              </a:rPr>
              <a:t>11am section</a:t>
            </a:r>
            <a:r>
              <a:rPr lang="en-US" b="0" i="0" dirty="0">
                <a:solidFill>
                  <a:srgbClr val="313338"/>
                </a:solidFill>
                <a:effectLst/>
                <a:latin typeface="gg sans"/>
              </a:rPr>
              <a:t>. C S 236-003 MWF 11:00-11:50 in JFSB B037 </a:t>
            </a:r>
          </a:p>
          <a:p>
            <a:endParaRPr lang="en-US" dirty="0">
              <a:solidFill>
                <a:srgbClr val="313338"/>
              </a:solidFill>
              <a:latin typeface="gg sans"/>
            </a:endParaRPr>
          </a:p>
          <a:p>
            <a:r>
              <a:rPr lang="en-US" b="1" i="0" u="sng" dirty="0">
                <a:solidFill>
                  <a:srgbClr val="313338"/>
                </a:solidFill>
                <a:effectLst/>
                <a:latin typeface="gg sans"/>
              </a:rPr>
              <a:t>1pm section</a:t>
            </a:r>
            <a:r>
              <a:rPr lang="en-US" b="0" i="0" dirty="0">
                <a:solidFill>
                  <a:srgbClr val="313338"/>
                </a:solidFill>
                <a:effectLst/>
                <a:latin typeface="gg sans"/>
              </a:rPr>
              <a:t>. C S 236-001 MWF 1:00-1:50 in MCKB 115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7787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B6D3-036A-78FF-F0B6-2FE37106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Slight Twist on the Automaton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18D958-BCB8-29A9-BE06-7A34D0D6BA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Finite State Automata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3FD9A15-C366-CBE5-9083-D42CFDA32064}"/>
              </a:ext>
            </a:extLst>
          </p:cNvPr>
          <p:cNvSpPr/>
          <p:nvPr/>
        </p:nvSpPr>
        <p:spPr>
          <a:xfrm>
            <a:off x="8088130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Automaton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157F9D-28B9-CFE7-DE1A-4AF20AA0C597}"/>
              </a:ext>
            </a:extLst>
          </p:cNvPr>
          <p:cNvSpPr txBox="1"/>
          <p:nvPr/>
        </p:nvSpPr>
        <p:spPr>
          <a:xfrm>
            <a:off x="8412127" y="2405531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665FFA0D-70BC-1126-4C19-03642ACCDD2F}"/>
              </a:ext>
            </a:extLst>
          </p:cNvPr>
          <p:cNvSpPr/>
          <p:nvPr/>
        </p:nvSpPr>
        <p:spPr>
          <a:xfrm>
            <a:off x="8891115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0CF3631A-2964-E800-CA6A-F840A5232BA2}"/>
              </a:ext>
            </a:extLst>
          </p:cNvPr>
          <p:cNvSpPr/>
          <p:nvPr/>
        </p:nvSpPr>
        <p:spPr>
          <a:xfrm>
            <a:off x="8891115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CCF14D-52F2-580A-9D80-1ECEFE1C3AC4}"/>
              </a:ext>
            </a:extLst>
          </p:cNvPr>
          <p:cNvSpPr txBox="1"/>
          <p:nvPr/>
        </p:nvSpPr>
        <p:spPr>
          <a:xfrm>
            <a:off x="7091872" y="5773291"/>
            <a:ext cx="43725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Does that specific</a:t>
            </a:r>
          </a:p>
          <a:p>
            <a:pPr algn="ctr"/>
            <a:r>
              <a:rPr lang="en-US" sz="3200" dirty="0"/>
              <a:t>string match that pattern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BE8887-483D-E416-6FCC-F9181E7351B5}"/>
              </a:ext>
            </a:extLst>
          </p:cNvPr>
          <p:cNvSpPr txBox="1"/>
          <p:nvPr/>
        </p:nvSpPr>
        <p:spPr>
          <a:xfrm>
            <a:off x="5826570" y="3850337"/>
            <a:ext cx="14542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Specific</a:t>
            </a:r>
          </a:p>
          <a:p>
            <a:pPr algn="ctr"/>
            <a:r>
              <a:rPr lang="en-US" sz="3200" dirty="0"/>
              <a:t>string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C4046623-BABC-9ED0-4BD4-C459878898F3}"/>
              </a:ext>
            </a:extLst>
          </p:cNvPr>
          <p:cNvSpPr/>
          <p:nvPr/>
        </p:nvSpPr>
        <p:spPr>
          <a:xfrm rot="16200000">
            <a:off x="7322860" y="409928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0B0DF6B-28B5-0308-ED8A-F48BBE0A5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583" y="317398"/>
            <a:ext cx="2781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0591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B6D3-036A-78FF-F0B6-2FE37106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Slight Twist on the Automaton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18D958-BCB8-29A9-BE06-7A34D0D6BA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Finite State </a:t>
            </a:r>
            <a:r>
              <a:rPr lang="en-US" b="1" u="sng" strike="sngStrike" dirty="0"/>
              <a:t>Automata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3FD9A15-C366-CBE5-9083-D42CFDA32064}"/>
              </a:ext>
            </a:extLst>
          </p:cNvPr>
          <p:cNvSpPr/>
          <p:nvPr/>
        </p:nvSpPr>
        <p:spPr>
          <a:xfrm>
            <a:off x="8088130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</a:t>
            </a:r>
            <a:r>
              <a:rPr lang="en-US" sz="2800" strike="sngStrike" dirty="0"/>
              <a:t>Automaton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157F9D-28B9-CFE7-DE1A-4AF20AA0C597}"/>
              </a:ext>
            </a:extLst>
          </p:cNvPr>
          <p:cNvSpPr txBox="1"/>
          <p:nvPr/>
        </p:nvSpPr>
        <p:spPr>
          <a:xfrm>
            <a:off x="8412127" y="2405531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665FFA0D-70BC-1126-4C19-03642ACCDD2F}"/>
              </a:ext>
            </a:extLst>
          </p:cNvPr>
          <p:cNvSpPr/>
          <p:nvPr/>
        </p:nvSpPr>
        <p:spPr>
          <a:xfrm>
            <a:off x="8891115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0CF3631A-2964-E800-CA6A-F840A5232BA2}"/>
              </a:ext>
            </a:extLst>
          </p:cNvPr>
          <p:cNvSpPr/>
          <p:nvPr/>
        </p:nvSpPr>
        <p:spPr>
          <a:xfrm>
            <a:off x="8891115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CCF14D-52F2-580A-9D80-1ECEFE1C3AC4}"/>
              </a:ext>
            </a:extLst>
          </p:cNvPr>
          <p:cNvSpPr txBox="1"/>
          <p:nvPr/>
        </p:nvSpPr>
        <p:spPr>
          <a:xfrm>
            <a:off x="7091872" y="5773291"/>
            <a:ext cx="43725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Does that specific</a:t>
            </a:r>
          </a:p>
          <a:p>
            <a:pPr algn="ctr"/>
            <a:r>
              <a:rPr lang="en-US" sz="3200" dirty="0"/>
              <a:t>string match that pattern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BE8887-483D-E416-6FCC-F9181E7351B5}"/>
              </a:ext>
            </a:extLst>
          </p:cNvPr>
          <p:cNvSpPr txBox="1"/>
          <p:nvPr/>
        </p:nvSpPr>
        <p:spPr>
          <a:xfrm>
            <a:off x="5826570" y="3850337"/>
            <a:ext cx="14542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Specific</a:t>
            </a:r>
          </a:p>
          <a:p>
            <a:pPr algn="ctr"/>
            <a:r>
              <a:rPr lang="en-US" sz="3200" dirty="0"/>
              <a:t>string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C4046623-BABC-9ED0-4BD4-C459878898F3}"/>
              </a:ext>
            </a:extLst>
          </p:cNvPr>
          <p:cNvSpPr/>
          <p:nvPr/>
        </p:nvSpPr>
        <p:spPr>
          <a:xfrm rot="16200000">
            <a:off x="7322860" y="409928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0B0DF6B-28B5-0308-ED8A-F48BBE0A5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583" y="317398"/>
            <a:ext cx="2781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2360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B6D3-036A-78FF-F0B6-2FE37106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Slight Twist on the Automata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18D958-BCB8-29A9-BE06-7A34D0D6BA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Finite State Machine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3FD9A15-C366-CBE5-9083-D42CFDA32064}"/>
              </a:ext>
            </a:extLst>
          </p:cNvPr>
          <p:cNvSpPr/>
          <p:nvPr/>
        </p:nvSpPr>
        <p:spPr>
          <a:xfrm>
            <a:off x="8088130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</a:t>
            </a:r>
            <a:r>
              <a:rPr lang="en-US" sz="2800" dirty="0">
                <a:highlight>
                  <a:srgbClr val="FFFF00"/>
                </a:highlight>
              </a:rPr>
              <a:t>Machine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157F9D-28B9-CFE7-DE1A-4AF20AA0C597}"/>
              </a:ext>
            </a:extLst>
          </p:cNvPr>
          <p:cNvSpPr txBox="1"/>
          <p:nvPr/>
        </p:nvSpPr>
        <p:spPr>
          <a:xfrm>
            <a:off x="8412127" y="2405531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665FFA0D-70BC-1126-4C19-03642ACCDD2F}"/>
              </a:ext>
            </a:extLst>
          </p:cNvPr>
          <p:cNvSpPr/>
          <p:nvPr/>
        </p:nvSpPr>
        <p:spPr>
          <a:xfrm>
            <a:off x="8891115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0CF3631A-2964-E800-CA6A-F840A5232BA2}"/>
              </a:ext>
            </a:extLst>
          </p:cNvPr>
          <p:cNvSpPr/>
          <p:nvPr/>
        </p:nvSpPr>
        <p:spPr>
          <a:xfrm>
            <a:off x="8891115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CCF14D-52F2-580A-9D80-1ECEFE1C3AC4}"/>
              </a:ext>
            </a:extLst>
          </p:cNvPr>
          <p:cNvSpPr txBox="1"/>
          <p:nvPr/>
        </p:nvSpPr>
        <p:spPr>
          <a:xfrm>
            <a:off x="7091872" y="5773291"/>
            <a:ext cx="43725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Does that specific</a:t>
            </a:r>
          </a:p>
          <a:p>
            <a:pPr algn="ctr"/>
            <a:r>
              <a:rPr lang="en-US" sz="3200" dirty="0"/>
              <a:t>string match that pattern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BE8887-483D-E416-6FCC-F9181E7351B5}"/>
              </a:ext>
            </a:extLst>
          </p:cNvPr>
          <p:cNvSpPr txBox="1"/>
          <p:nvPr/>
        </p:nvSpPr>
        <p:spPr>
          <a:xfrm>
            <a:off x="5826570" y="3850337"/>
            <a:ext cx="14542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Specific</a:t>
            </a:r>
          </a:p>
          <a:p>
            <a:pPr algn="ctr"/>
            <a:r>
              <a:rPr lang="en-US" sz="3200" dirty="0"/>
              <a:t>string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C4046623-BABC-9ED0-4BD4-C459878898F3}"/>
              </a:ext>
            </a:extLst>
          </p:cNvPr>
          <p:cNvSpPr/>
          <p:nvPr/>
        </p:nvSpPr>
        <p:spPr>
          <a:xfrm rot="16200000">
            <a:off x="7322860" y="409928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0B0DF6B-28B5-0308-ED8A-F48BBE0A5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583" y="317398"/>
            <a:ext cx="2781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8552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B6D3-036A-78FF-F0B6-2FE37106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Slight Twist on the Automata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18D958-BCB8-29A9-BE06-7A34D0D6BA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Finite State Machine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3FD9A15-C366-CBE5-9083-D42CFDA32064}"/>
              </a:ext>
            </a:extLst>
          </p:cNvPr>
          <p:cNvSpPr/>
          <p:nvPr/>
        </p:nvSpPr>
        <p:spPr>
          <a:xfrm>
            <a:off x="8088130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</a:t>
            </a:r>
            <a:r>
              <a:rPr lang="en-US" sz="2800" dirty="0">
                <a:highlight>
                  <a:srgbClr val="FFFF00"/>
                </a:highlight>
              </a:rPr>
              <a:t>Machine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157F9D-28B9-CFE7-DE1A-4AF20AA0C597}"/>
              </a:ext>
            </a:extLst>
          </p:cNvPr>
          <p:cNvSpPr txBox="1"/>
          <p:nvPr/>
        </p:nvSpPr>
        <p:spPr>
          <a:xfrm>
            <a:off x="8412127" y="2405531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665FFA0D-70BC-1126-4C19-03642ACCDD2F}"/>
              </a:ext>
            </a:extLst>
          </p:cNvPr>
          <p:cNvSpPr/>
          <p:nvPr/>
        </p:nvSpPr>
        <p:spPr>
          <a:xfrm>
            <a:off x="8891115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0CF3631A-2964-E800-CA6A-F840A5232BA2}"/>
              </a:ext>
            </a:extLst>
          </p:cNvPr>
          <p:cNvSpPr/>
          <p:nvPr/>
        </p:nvSpPr>
        <p:spPr>
          <a:xfrm>
            <a:off x="8891115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CCF14D-52F2-580A-9D80-1ECEFE1C3AC4}"/>
              </a:ext>
            </a:extLst>
          </p:cNvPr>
          <p:cNvSpPr txBox="1"/>
          <p:nvPr/>
        </p:nvSpPr>
        <p:spPr>
          <a:xfrm>
            <a:off x="7091872" y="5773291"/>
            <a:ext cx="43725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strike="sngStrike" dirty="0"/>
              <a:t>Does that specific</a:t>
            </a:r>
          </a:p>
          <a:p>
            <a:pPr algn="ctr"/>
            <a:r>
              <a:rPr lang="en-US" sz="3200" strike="sngStrike" dirty="0"/>
              <a:t>string match that pattern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BE8887-483D-E416-6FCC-F9181E7351B5}"/>
              </a:ext>
            </a:extLst>
          </p:cNvPr>
          <p:cNvSpPr txBox="1"/>
          <p:nvPr/>
        </p:nvSpPr>
        <p:spPr>
          <a:xfrm>
            <a:off x="5826570" y="3850337"/>
            <a:ext cx="14542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Specific</a:t>
            </a:r>
          </a:p>
          <a:p>
            <a:pPr algn="ctr"/>
            <a:r>
              <a:rPr lang="en-US" sz="3200" dirty="0"/>
              <a:t>string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C4046623-BABC-9ED0-4BD4-C459878898F3}"/>
              </a:ext>
            </a:extLst>
          </p:cNvPr>
          <p:cNvSpPr/>
          <p:nvPr/>
        </p:nvSpPr>
        <p:spPr>
          <a:xfrm rot="16200000">
            <a:off x="7322860" y="409928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0B0DF6B-28B5-0308-ED8A-F48BBE0A5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583" y="317398"/>
            <a:ext cx="2781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9787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B6D3-036A-78FF-F0B6-2FE37106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Slight Twist on the Automata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18D958-BCB8-29A9-BE06-7A34D0D6BA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Finite State Machine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3FD9A15-C366-CBE5-9083-D42CFDA32064}"/>
              </a:ext>
            </a:extLst>
          </p:cNvPr>
          <p:cNvSpPr/>
          <p:nvPr/>
        </p:nvSpPr>
        <p:spPr>
          <a:xfrm>
            <a:off x="8088130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</a:t>
            </a:r>
            <a:r>
              <a:rPr lang="en-US" sz="2800" dirty="0">
                <a:highlight>
                  <a:srgbClr val="FFFF00"/>
                </a:highlight>
              </a:rPr>
              <a:t>Machine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157F9D-28B9-CFE7-DE1A-4AF20AA0C597}"/>
              </a:ext>
            </a:extLst>
          </p:cNvPr>
          <p:cNvSpPr txBox="1"/>
          <p:nvPr/>
        </p:nvSpPr>
        <p:spPr>
          <a:xfrm>
            <a:off x="8412127" y="2405531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665FFA0D-70BC-1126-4C19-03642ACCDD2F}"/>
              </a:ext>
            </a:extLst>
          </p:cNvPr>
          <p:cNvSpPr/>
          <p:nvPr/>
        </p:nvSpPr>
        <p:spPr>
          <a:xfrm>
            <a:off x="8891115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0CF3631A-2964-E800-CA6A-F840A5232BA2}"/>
              </a:ext>
            </a:extLst>
          </p:cNvPr>
          <p:cNvSpPr/>
          <p:nvPr/>
        </p:nvSpPr>
        <p:spPr>
          <a:xfrm>
            <a:off x="8891115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CCF14D-52F2-580A-9D80-1ECEFE1C3AC4}"/>
              </a:ext>
            </a:extLst>
          </p:cNvPr>
          <p:cNvSpPr txBox="1"/>
          <p:nvPr/>
        </p:nvSpPr>
        <p:spPr>
          <a:xfrm>
            <a:off x="7496077" y="5773291"/>
            <a:ext cx="32410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highlight>
                  <a:srgbClr val="FFFF00"/>
                </a:highlight>
              </a:rPr>
              <a:t>Output something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BE8887-483D-E416-6FCC-F9181E7351B5}"/>
              </a:ext>
            </a:extLst>
          </p:cNvPr>
          <p:cNvSpPr txBox="1"/>
          <p:nvPr/>
        </p:nvSpPr>
        <p:spPr>
          <a:xfrm>
            <a:off x="5826570" y="3850337"/>
            <a:ext cx="14542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Specific</a:t>
            </a:r>
          </a:p>
          <a:p>
            <a:pPr algn="ctr"/>
            <a:r>
              <a:rPr lang="en-US" sz="3200" dirty="0"/>
              <a:t>string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C4046623-BABC-9ED0-4BD4-C459878898F3}"/>
              </a:ext>
            </a:extLst>
          </p:cNvPr>
          <p:cNvSpPr/>
          <p:nvPr/>
        </p:nvSpPr>
        <p:spPr>
          <a:xfrm rot="16200000">
            <a:off x="7322860" y="409928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0B0DF6B-28B5-0308-ED8A-F48BBE0A5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583" y="317398"/>
            <a:ext cx="2781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4705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57A502-EEF3-09E1-0CC5-6169695FF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Machines and </a:t>
            </a:r>
            <a:br>
              <a:rPr lang="en-US" dirty="0"/>
            </a:br>
            <a:r>
              <a:rPr lang="en-US" dirty="0"/>
              <a:t>Finite State Automata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BA87E6A-014F-A98C-0052-4A59D470CC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outputs anything we want anytime we want</a:t>
            </a:r>
          </a:p>
          <a:p>
            <a:r>
              <a:rPr lang="en-US" dirty="0"/>
              <a:t>One just says “yes” or “no”</a:t>
            </a:r>
          </a:p>
        </p:txBody>
      </p:sp>
    </p:spTree>
    <p:extLst>
      <p:ext uri="{BB962C8B-B14F-4D97-AF65-F5344CB8AC3E}">
        <p14:creationId xmlns:p14="http://schemas.microsoft.com/office/powerpoint/2010/main" val="3516164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5837" y="2339181"/>
            <a:ext cx="10220325" cy="332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2269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B3831-32D7-FB4C-8962-468AE3B9F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 Model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8230A4C-C058-B642-BB3F-80008025A63E}"/>
              </a:ext>
            </a:extLst>
          </p:cNvPr>
          <p:cNvGrpSpPr/>
          <p:nvPr/>
        </p:nvGrpSpPr>
        <p:grpSpPr>
          <a:xfrm>
            <a:off x="2231571" y="2024740"/>
            <a:ext cx="6574970" cy="1404260"/>
            <a:chOff x="2231571" y="2024740"/>
            <a:chExt cx="6574970" cy="1404260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A13F4718-B1C1-094F-B052-B5EFCFC7306C}"/>
                </a:ext>
              </a:extLst>
            </p:cNvPr>
            <p:cNvSpPr/>
            <p:nvPr/>
          </p:nvSpPr>
          <p:spPr>
            <a:xfrm>
              <a:off x="2231571" y="2024743"/>
              <a:ext cx="1034143" cy="729343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S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B3425E54-44C0-6C4F-BE44-D711B2BF759B}"/>
                </a:ext>
              </a:extLst>
            </p:cNvPr>
            <p:cNvSpPr/>
            <p:nvPr/>
          </p:nvSpPr>
          <p:spPr>
            <a:xfrm>
              <a:off x="3897085" y="2024742"/>
              <a:ext cx="1034143" cy="729343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E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1243AF6E-2FCA-B447-B875-59F2AB291227}"/>
                </a:ext>
              </a:extLst>
            </p:cNvPr>
            <p:cNvSpPr/>
            <p:nvPr/>
          </p:nvSpPr>
          <p:spPr>
            <a:xfrm>
              <a:off x="5562599" y="2024741"/>
              <a:ext cx="1034143" cy="729343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I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7F348F3D-7F9A-4E41-8E88-75469581793D}"/>
                </a:ext>
              </a:extLst>
            </p:cNvPr>
            <p:cNvSpPr/>
            <p:nvPr/>
          </p:nvSpPr>
          <p:spPr>
            <a:xfrm>
              <a:off x="7228113" y="2024740"/>
              <a:ext cx="1034143" cy="729343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R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A9397A7-EDC4-7343-B7C1-091291F88686}"/>
                </a:ext>
              </a:extLst>
            </p:cNvPr>
            <p:cNvCxnSpPr>
              <a:stCxn id="4" idx="3"/>
              <a:endCxn id="5" idx="1"/>
            </p:cNvCxnSpPr>
            <p:nvPr/>
          </p:nvCxnSpPr>
          <p:spPr>
            <a:xfrm flipV="1">
              <a:off x="3265714" y="2389414"/>
              <a:ext cx="631371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EB589832-147F-2247-8D20-06F227D5458E}"/>
                </a:ext>
              </a:extLst>
            </p:cNvPr>
            <p:cNvCxnSpPr/>
            <p:nvPr/>
          </p:nvCxnSpPr>
          <p:spPr>
            <a:xfrm flipV="1">
              <a:off x="4931228" y="2389410"/>
              <a:ext cx="631371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D00B025A-D61B-924F-AE51-552B9F3D2D47}"/>
                </a:ext>
              </a:extLst>
            </p:cNvPr>
            <p:cNvCxnSpPr/>
            <p:nvPr/>
          </p:nvCxnSpPr>
          <p:spPr>
            <a:xfrm flipV="1">
              <a:off x="6596742" y="2389409"/>
              <a:ext cx="631371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2515E0F7-C7F9-4244-9AD8-06A36BA7B8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62256" y="2389410"/>
              <a:ext cx="544285" cy="1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F4BDDF41-B25C-7446-BE6C-3556A7B27A12}"/>
                </a:ext>
              </a:extLst>
            </p:cNvPr>
            <p:cNvCxnSpPr>
              <a:cxnSpLocks/>
            </p:cNvCxnSpPr>
            <p:nvPr/>
          </p:nvCxnSpPr>
          <p:spPr>
            <a:xfrm>
              <a:off x="8806541" y="2389409"/>
              <a:ext cx="0" cy="1039591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F3E88557-F4FF-0844-86B8-62AFF935A6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48642" y="3429000"/>
              <a:ext cx="605789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9377828-11D9-F549-B61A-7B3CE4821EF6}"/>
                </a:ext>
              </a:extLst>
            </p:cNvPr>
            <p:cNvCxnSpPr>
              <a:cxnSpLocks/>
              <a:endCxn id="4" idx="2"/>
            </p:cNvCxnSpPr>
            <p:nvPr/>
          </p:nvCxnSpPr>
          <p:spPr>
            <a:xfrm flipV="1">
              <a:off x="2748642" y="2754086"/>
              <a:ext cx="1" cy="67491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CB96CAFF-A2A7-A24B-BA78-FA3553E89B3D}"/>
              </a:ext>
            </a:extLst>
          </p:cNvPr>
          <p:cNvSpPr txBox="1"/>
          <p:nvPr/>
        </p:nvSpPr>
        <p:spPr>
          <a:xfrm>
            <a:off x="1926771" y="4147457"/>
            <a:ext cx="34442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 = susceptible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 = exposed (but not infectious)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= infectious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 = removed</a:t>
            </a:r>
          </a:p>
        </p:txBody>
      </p:sp>
    </p:spTree>
    <p:extLst>
      <p:ext uri="{BB962C8B-B14F-4D97-AF65-F5344CB8AC3E}">
        <p14:creationId xmlns:p14="http://schemas.microsoft.com/office/powerpoint/2010/main" val="17617786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B3831-32D7-FB4C-8962-468AE3B9F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 Model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13F4718-B1C1-094F-B052-B5EFCFC7306C}"/>
              </a:ext>
            </a:extLst>
          </p:cNvPr>
          <p:cNvSpPr/>
          <p:nvPr/>
        </p:nvSpPr>
        <p:spPr>
          <a:xfrm>
            <a:off x="2231571" y="2024743"/>
            <a:ext cx="1034143" cy="72934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3425E54-44C0-6C4F-BE44-D711B2BF759B}"/>
              </a:ext>
            </a:extLst>
          </p:cNvPr>
          <p:cNvSpPr/>
          <p:nvPr/>
        </p:nvSpPr>
        <p:spPr>
          <a:xfrm>
            <a:off x="3897085" y="2024742"/>
            <a:ext cx="1034143" cy="72934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243AF6E-2FCA-B447-B875-59F2AB291227}"/>
              </a:ext>
            </a:extLst>
          </p:cNvPr>
          <p:cNvSpPr/>
          <p:nvPr/>
        </p:nvSpPr>
        <p:spPr>
          <a:xfrm>
            <a:off x="5562598" y="2487390"/>
            <a:ext cx="1034143" cy="72934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I</a:t>
            </a:r>
            <a:r>
              <a:rPr lang="en-US" sz="3200" baseline="30000" dirty="0"/>
              <a:t>-</a:t>
            </a:r>
            <a:endParaRPr lang="en-US" sz="32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F348F3D-7F9A-4E41-8E88-75469581793D}"/>
              </a:ext>
            </a:extLst>
          </p:cNvPr>
          <p:cNvSpPr/>
          <p:nvPr/>
        </p:nvSpPr>
        <p:spPr>
          <a:xfrm>
            <a:off x="7228113" y="2024740"/>
            <a:ext cx="1034143" cy="72934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R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A9397A7-EDC4-7343-B7C1-091291F88686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3265714" y="2389414"/>
            <a:ext cx="631371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B589832-147F-2247-8D20-06F227D5458E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4931228" y="2389414"/>
            <a:ext cx="631370" cy="4626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00B025A-D61B-924F-AE51-552B9F3D2D47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6596741" y="2389412"/>
            <a:ext cx="631372" cy="4626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515E0F7-C7F9-4244-9AD8-06A36BA7B85D}"/>
              </a:ext>
            </a:extLst>
          </p:cNvPr>
          <p:cNvCxnSpPr>
            <a:cxnSpLocks/>
          </p:cNvCxnSpPr>
          <p:nvPr/>
        </p:nvCxnSpPr>
        <p:spPr>
          <a:xfrm flipV="1">
            <a:off x="8262256" y="2389410"/>
            <a:ext cx="544285" cy="1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4BDDF41-B25C-7446-BE6C-3556A7B27A12}"/>
              </a:ext>
            </a:extLst>
          </p:cNvPr>
          <p:cNvCxnSpPr>
            <a:cxnSpLocks/>
          </p:cNvCxnSpPr>
          <p:nvPr/>
        </p:nvCxnSpPr>
        <p:spPr>
          <a:xfrm>
            <a:off x="8806541" y="2389409"/>
            <a:ext cx="0" cy="1039591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3E88557-F4FF-0844-86B8-62AFF935A6F8}"/>
              </a:ext>
            </a:extLst>
          </p:cNvPr>
          <p:cNvCxnSpPr>
            <a:cxnSpLocks/>
          </p:cNvCxnSpPr>
          <p:nvPr/>
        </p:nvCxnSpPr>
        <p:spPr>
          <a:xfrm flipH="1">
            <a:off x="2748642" y="3429000"/>
            <a:ext cx="6057899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9377828-11D9-F549-B61A-7B3CE4821EF6}"/>
              </a:ext>
            </a:extLst>
          </p:cNvPr>
          <p:cNvCxnSpPr>
            <a:cxnSpLocks/>
            <a:endCxn id="4" idx="2"/>
          </p:cNvCxnSpPr>
          <p:nvPr/>
        </p:nvCxnSpPr>
        <p:spPr>
          <a:xfrm flipV="1">
            <a:off x="2748642" y="2754086"/>
            <a:ext cx="1" cy="6749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B96CAFF-A2A7-A24B-BA78-FA3553E89B3D}"/>
              </a:ext>
            </a:extLst>
          </p:cNvPr>
          <p:cNvSpPr txBox="1"/>
          <p:nvPr/>
        </p:nvSpPr>
        <p:spPr>
          <a:xfrm>
            <a:off x="1926771" y="4147457"/>
            <a:ext cx="349582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 = susceptible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 = exposed (but not infectious)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</a:t>
            </a:r>
            <a:r>
              <a:rPr lang="en-US" baseline="30000" dirty="0"/>
              <a:t>+</a:t>
            </a:r>
            <a:r>
              <a:rPr lang="en-US" dirty="0"/>
              <a:t> = infectious and symptomatic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</a:t>
            </a:r>
            <a:r>
              <a:rPr lang="en-US" baseline="30000" dirty="0"/>
              <a:t>-</a:t>
            </a:r>
            <a:r>
              <a:rPr lang="en-US" dirty="0"/>
              <a:t> = infectious </a:t>
            </a:r>
            <a:r>
              <a:rPr lang="en-US"/>
              <a:t>and asymptomatic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 = removed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4BAC105-3F77-E341-AD7D-AD26B70D18BE}"/>
              </a:ext>
            </a:extLst>
          </p:cNvPr>
          <p:cNvSpPr/>
          <p:nvPr/>
        </p:nvSpPr>
        <p:spPr>
          <a:xfrm>
            <a:off x="5562597" y="1452223"/>
            <a:ext cx="1034143" cy="72934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I</a:t>
            </a:r>
            <a:r>
              <a:rPr lang="en-US" sz="3200" baseline="30000" dirty="0"/>
              <a:t>+</a:t>
            </a:r>
            <a:endParaRPr lang="en-US" sz="32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92F0C89-03B9-6344-B2BD-8EE56C82522B}"/>
              </a:ext>
            </a:extLst>
          </p:cNvPr>
          <p:cNvCxnSpPr>
            <a:cxnSpLocks/>
            <a:stCxn id="5" idx="3"/>
            <a:endCxn id="15" idx="1"/>
          </p:cNvCxnSpPr>
          <p:nvPr/>
        </p:nvCxnSpPr>
        <p:spPr>
          <a:xfrm flipV="1">
            <a:off x="4931228" y="1816895"/>
            <a:ext cx="631369" cy="5725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5D2E645-47B7-9842-9EF9-C6BFEF90AEEA}"/>
              </a:ext>
            </a:extLst>
          </p:cNvPr>
          <p:cNvCxnSpPr>
            <a:cxnSpLocks/>
            <a:stCxn id="15" idx="3"/>
            <a:endCxn id="7" idx="1"/>
          </p:cNvCxnSpPr>
          <p:nvPr/>
        </p:nvCxnSpPr>
        <p:spPr>
          <a:xfrm>
            <a:off x="6596740" y="1816895"/>
            <a:ext cx="631373" cy="5725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35000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5837" y="2339181"/>
            <a:ext cx="10220325" cy="3324225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B9AE00B5-7AC6-1646-AEA0-911D2C9E7C3D}"/>
              </a:ext>
            </a:extLst>
          </p:cNvPr>
          <p:cNvGrpSpPr/>
          <p:nvPr/>
        </p:nvGrpSpPr>
        <p:grpSpPr>
          <a:xfrm>
            <a:off x="4822371" y="3537856"/>
            <a:ext cx="5791200" cy="1796143"/>
            <a:chOff x="3341914" y="283029"/>
            <a:chExt cx="7260772" cy="21336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6F07C1-5C8A-3343-A3E1-768F36D63D02}"/>
                </a:ext>
              </a:extLst>
            </p:cNvPr>
            <p:cNvSpPr/>
            <p:nvPr/>
          </p:nvSpPr>
          <p:spPr>
            <a:xfrm>
              <a:off x="3341914" y="283029"/>
              <a:ext cx="7260772" cy="21336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1C2D9CE-05EB-3442-8948-971F409079DB}"/>
                </a:ext>
              </a:extLst>
            </p:cNvPr>
            <p:cNvGrpSpPr/>
            <p:nvPr/>
          </p:nvGrpSpPr>
          <p:grpSpPr>
            <a:xfrm>
              <a:off x="3646714" y="610675"/>
              <a:ext cx="6574970" cy="1404260"/>
              <a:chOff x="2231571" y="2024740"/>
              <a:chExt cx="6574970" cy="1404260"/>
            </a:xfrm>
          </p:grpSpPr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EF2BB867-90C1-4D45-85DB-E96956B43211}"/>
                  </a:ext>
                </a:extLst>
              </p:cNvPr>
              <p:cNvSpPr/>
              <p:nvPr/>
            </p:nvSpPr>
            <p:spPr>
              <a:xfrm>
                <a:off x="2231571" y="2024743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S</a:t>
                </a:r>
              </a:p>
            </p:txBody>
          </p:sp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DA04BEAD-1109-6049-AB7F-314EB2C9C902}"/>
                  </a:ext>
                </a:extLst>
              </p:cNvPr>
              <p:cNvSpPr/>
              <p:nvPr/>
            </p:nvSpPr>
            <p:spPr>
              <a:xfrm>
                <a:off x="3897085" y="2024742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E</a:t>
                </a:r>
              </a:p>
            </p:txBody>
          </p:sp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345DC393-7998-314A-B777-03DAF12F0054}"/>
                  </a:ext>
                </a:extLst>
              </p:cNvPr>
              <p:cNvSpPr/>
              <p:nvPr/>
            </p:nvSpPr>
            <p:spPr>
              <a:xfrm>
                <a:off x="5562599" y="2024741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I</a:t>
                </a:r>
              </a:p>
            </p:txBody>
          </p:sp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CDF8EF7C-0F21-4C4F-AF48-3CF529DB0D90}"/>
                  </a:ext>
                </a:extLst>
              </p:cNvPr>
              <p:cNvSpPr/>
              <p:nvPr/>
            </p:nvSpPr>
            <p:spPr>
              <a:xfrm>
                <a:off x="7228113" y="2024740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R</a:t>
                </a:r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5EE33C19-600F-6E44-B54C-FA16FF4A6549}"/>
                  </a:ext>
                </a:extLst>
              </p:cNvPr>
              <p:cNvCxnSpPr>
                <a:stCxn id="6" idx="3"/>
                <a:endCxn id="7" idx="1"/>
              </p:cNvCxnSpPr>
              <p:nvPr/>
            </p:nvCxnSpPr>
            <p:spPr>
              <a:xfrm flipV="1">
                <a:off x="3265714" y="2389414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654B0B82-6D27-A64B-A01F-675917B3569F}"/>
                  </a:ext>
                </a:extLst>
              </p:cNvPr>
              <p:cNvCxnSpPr/>
              <p:nvPr/>
            </p:nvCxnSpPr>
            <p:spPr>
              <a:xfrm flipV="1">
                <a:off x="4931228" y="2389410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0306E336-829B-A444-A046-656C86EAE871}"/>
                  </a:ext>
                </a:extLst>
              </p:cNvPr>
              <p:cNvCxnSpPr/>
              <p:nvPr/>
            </p:nvCxnSpPr>
            <p:spPr>
              <a:xfrm flipV="1">
                <a:off x="6596742" y="2389409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93AFDFFA-330C-CC4C-A1FC-11AA1E1B9B6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62256" y="2389410"/>
                <a:ext cx="544285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4D5E41E9-0A94-CC4A-8CD1-305F102F0B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06541" y="2389409"/>
                <a:ext cx="0" cy="103959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0652DE9A-6CDD-674D-9F2D-119D61C79E5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748642" y="3429000"/>
                <a:ext cx="6057899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37DB22CB-6507-094A-9F5A-78AD5619410A}"/>
                  </a:ext>
                </a:extLst>
              </p:cNvPr>
              <p:cNvCxnSpPr>
                <a:cxnSpLocks/>
                <a:endCxn id="6" idx="2"/>
              </p:cNvCxnSpPr>
              <p:nvPr/>
            </p:nvCxnSpPr>
            <p:spPr>
              <a:xfrm flipV="1">
                <a:off x="2748642" y="2754086"/>
                <a:ext cx="1" cy="67491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8D98E9D-617E-C544-BCE5-8A91C95B19BF}"/>
              </a:ext>
            </a:extLst>
          </p:cNvPr>
          <p:cNvCxnSpPr>
            <a:cxnSpLocks/>
          </p:cNvCxnSpPr>
          <p:nvPr/>
        </p:nvCxnSpPr>
        <p:spPr>
          <a:xfrm>
            <a:off x="4229780" y="3722914"/>
            <a:ext cx="810306" cy="14151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85671D1-3D83-1647-AFC5-EDA323464283}"/>
              </a:ext>
            </a:extLst>
          </p:cNvPr>
          <p:cNvCxnSpPr>
            <a:cxnSpLocks/>
          </p:cNvCxnSpPr>
          <p:nvPr/>
        </p:nvCxnSpPr>
        <p:spPr>
          <a:xfrm>
            <a:off x="4229780" y="3722914"/>
            <a:ext cx="2164116" cy="14151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8599B9C-278F-A149-8F07-B19615852AB7}"/>
              </a:ext>
            </a:extLst>
          </p:cNvPr>
          <p:cNvCxnSpPr>
            <a:cxnSpLocks/>
          </p:cNvCxnSpPr>
          <p:nvPr/>
        </p:nvCxnSpPr>
        <p:spPr>
          <a:xfrm>
            <a:off x="4229780" y="3697541"/>
            <a:ext cx="3664010" cy="9613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E4A32A1-8BEF-3143-B623-9E28B6D19443}"/>
              </a:ext>
            </a:extLst>
          </p:cNvPr>
          <p:cNvSpPr/>
          <p:nvPr/>
        </p:nvSpPr>
        <p:spPr>
          <a:xfrm>
            <a:off x="3396342" y="3429000"/>
            <a:ext cx="925285" cy="57229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8F532EC-F515-3B45-9A0B-559B3E083E30}"/>
              </a:ext>
            </a:extLst>
          </p:cNvPr>
          <p:cNvCxnSpPr/>
          <p:nvPr/>
        </p:nvCxnSpPr>
        <p:spPr>
          <a:xfrm flipV="1">
            <a:off x="4596628" y="4120672"/>
            <a:ext cx="503582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357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32AE-95F0-FE5E-5322-0D99D1449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testing procedures coming 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F2519-3ACA-056C-5D35-530DBE9811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13338"/>
                </a:solidFill>
                <a:effectLst/>
                <a:latin typeface="gg sans"/>
              </a:rPr>
              <a:t>We've run into some resource limits from </a:t>
            </a:r>
            <a:r>
              <a:rPr lang="en-US" b="0" i="0" dirty="0" err="1">
                <a:solidFill>
                  <a:srgbClr val="313338"/>
                </a:solidFill>
                <a:effectLst/>
                <a:latin typeface="gg sans"/>
              </a:rPr>
              <a:t>github</a:t>
            </a:r>
            <a:r>
              <a:rPr lang="en-US" b="0" i="0" dirty="0">
                <a:solidFill>
                  <a:srgbClr val="313338"/>
                </a:solidFill>
                <a:effectLst/>
                <a:latin typeface="gg sans"/>
              </a:rPr>
              <a:t> and are working through them. In the next few days, we'll make a change to the testing so that tests will only be run when you submit a </a:t>
            </a:r>
            <a:r>
              <a:rPr lang="en-US" b="1" i="1" dirty="0">
                <a:solidFill>
                  <a:srgbClr val="313338"/>
                </a:solidFill>
                <a:effectLst/>
                <a:latin typeface="gg sans"/>
              </a:rPr>
              <a:t>pull request </a:t>
            </a:r>
            <a:r>
              <a:rPr lang="en-US" b="0" i="0" dirty="0">
                <a:solidFill>
                  <a:srgbClr val="313338"/>
                </a:solidFill>
                <a:effectLst/>
                <a:latin typeface="gg sans"/>
              </a:rPr>
              <a:t>(in contrast to automatically running tests every time you submit your code to </a:t>
            </a:r>
            <a:r>
              <a:rPr lang="en-US" b="0" i="0" dirty="0" err="1">
                <a:solidFill>
                  <a:srgbClr val="313338"/>
                </a:solidFill>
                <a:effectLst/>
                <a:latin typeface="gg sans"/>
              </a:rPr>
              <a:t>github</a:t>
            </a:r>
            <a:r>
              <a:rPr lang="en-US" b="0" i="0" dirty="0">
                <a:solidFill>
                  <a:srgbClr val="313338"/>
                </a:solidFill>
                <a:effectLst/>
                <a:latin typeface="gg sans"/>
              </a:rPr>
              <a:t>). This means that you will need to use the </a:t>
            </a:r>
            <a:r>
              <a:rPr lang="en-US" b="1" i="1" dirty="0" err="1">
                <a:solidFill>
                  <a:srgbClr val="313338"/>
                </a:solidFill>
                <a:effectLst/>
                <a:latin typeface="gg sans"/>
              </a:rPr>
              <a:t>pytest</a:t>
            </a:r>
            <a:r>
              <a:rPr lang="en-US" b="1" i="1" dirty="0">
                <a:solidFill>
                  <a:srgbClr val="313338"/>
                </a:solidFill>
                <a:effectLst/>
                <a:latin typeface="gg sans"/>
              </a:rPr>
              <a:t> command line method</a:t>
            </a:r>
            <a:r>
              <a:rPr lang="en-US" b="0" i="0" dirty="0">
                <a:solidFill>
                  <a:srgbClr val="313338"/>
                </a:solidFill>
                <a:effectLst/>
                <a:latin typeface="gg sans"/>
              </a:rPr>
              <a:t> to check whether your code works rather than getting feedback from </a:t>
            </a:r>
            <a:r>
              <a:rPr lang="en-US" b="0" i="0" dirty="0" err="1">
                <a:solidFill>
                  <a:srgbClr val="313338"/>
                </a:solidFill>
                <a:effectLst/>
                <a:latin typeface="gg sans"/>
              </a:rPr>
              <a:t>github</a:t>
            </a:r>
            <a:r>
              <a:rPr lang="en-US" b="0" i="0" dirty="0">
                <a:solidFill>
                  <a:srgbClr val="313338"/>
                </a:solidFill>
                <a:effectLst/>
                <a:latin typeface="gg sans"/>
              </a:rPr>
              <a:t>. The TAs are preparing a document with a </a:t>
            </a:r>
            <a:r>
              <a:rPr lang="en-US" b="1" i="1" dirty="0">
                <a:solidFill>
                  <a:srgbClr val="313338"/>
                </a:solidFill>
                <a:effectLst/>
                <a:latin typeface="gg sans"/>
              </a:rPr>
              <a:t>step-by-step guide for what you'll need to do </a:t>
            </a:r>
            <a:r>
              <a:rPr lang="en-US" b="0" i="0" dirty="0">
                <a:solidFill>
                  <a:srgbClr val="313338"/>
                </a:solidFill>
                <a:effectLst/>
                <a:latin typeface="gg sans"/>
              </a:rPr>
              <a:t>to get your code graded after you know that your code passes all tests.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21204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5837" y="2339181"/>
            <a:ext cx="10220325" cy="3324225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B9AE00B5-7AC6-1646-AEA0-911D2C9E7C3D}"/>
              </a:ext>
            </a:extLst>
          </p:cNvPr>
          <p:cNvGrpSpPr/>
          <p:nvPr/>
        </p:nvGrpSpPr>
        <p:grpSpPr>
          <a:xfrm>
            <a:off x="4822371" y="3537856"/>
            <a:ext cx="5791200" cy="1796143"/>
            <a:chOff x="3341914" y="283029"/>
            <a:chExt cx="7260772" cy="21336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6F07C1-5C8A-3343-A3E1-768F36D63D02}"/>
                </a:ext>
              </a:extLst>
            </p:cNvPr>
            <p:cNvSpPr/>
            <p:nvPr/>
          </p:nvSpPr>
          <p:spPr>
            <a:xfrm>
              <a:off x="3341914" y="283029"/>
              <a:ext cx="7260772" cy="21336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1C2D9CE-05EB-3442-8948-971F409079DB}"/>
                </a:ext>
              </a:extLst>
            </p:cNvPr>
            <p:cNvGrpSpPr/>
            <p:nvPr/>
          </p:nvGrpSpPr>
          <p:grpSpPr>
            <a:xfrm>
              <a:off x="3646714" y="610675"/>
              <a:ext cx="6574970" cy="1404260"/>
              <a:chOff x="2231571" y="2024740"/>
              <a:chExt cx="6574970" cy="1404260"/>
            </a:xfrm>
          </p:grpSpPr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EF2BB867-90C1-4D45-85DB-E96956B43211}"/>
                  </a:ext>
                </a:extLst>
              </p:cNvPr>
              <p:cNvSpPr/>
              <p:nvPr/>
            </p:nvSpPr>
            <p:spPr>
              <a:xfrm>
                <a:off x="2231571" y="2024743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S</a:t>
                </a:r>
              </a:p>
            </p:txBody>
          </p:sp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DA04BEAD-1109-6049-AB7F-314EB2C9C902}"/>
                  </a:ext>
                </a:extLst>
              </p:cNvPr>
              <p:cNvSpPr/>
              <p:nvPr/>
            </p:nvSpPr>
            <p:spPr>
              <a:xfrm>
                <a:off x="3897085" y="2024742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E</a:t>
                </a:r>
              </a:p>
            </p:txBody>
          </p:sp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345DC393-7998-314A-B777-03DAF12F0054}"/>
                  </a:ext>
                </a:extLst>
              </p:cNvPr>
              <p:cNvSpPr/>
              <p:nvPr/>
            </p:nvSpPr>
            <p:spPr>
              <a:xfrm>
                <a:off x="5562599" y="2024741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I</a:t>
                </a:r>
              </a:p>
            </p:txBody>
          </p:sp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CDF8EF7C-0F21-4C4F-AF48-3CF529DB0D90}"/>
                  </a:ext>
                </a:extLst>
              </p:cNvPr>
              <p:cNvSpPr/>
              <p:nvPr/>
            </p:nvSpPr>
            <p:spPr>
              <a:xfrm>
                <a:off x="7228113" y="2024740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R</a:t>
                </a:r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5EE33C19-600F-6E44-B54C-FA16FF4A6549}"/>
                  </a:ext>
                </a:extLst>
              </p:cNvPr>
              <p:cNvCxnSpPr>
                <a:stCxn id="6" idx="3"/>
                <a:endCxn id="7" idx="1"/>
              </p:cNvCxnSpPr>
              <p:nvPr/>
            </p:nvCxnSpPr>
            <p:spPr>
              <a:xfrm flipV="1">
                <a:off x="3265714" y="2389414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654B0B82-6D27-A64B-A01F-675917B3569F}"/>
                  </a:ext>
                </a:extLst>
              </p:cNvPr>
              <p:cNvCxnSpPr/>
              <p:nvPr/>
            </p:nvCxnSpPr>
            <p:spPr>
              <a:xfrm flipV="1">
                <a:off x="4931228" y="2389410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0306E336-829B-A444-A046-656C86EAE871}"/>
                  </a:ext>
                </a:extLst>
              </p:cNvPr>
              <p:cNvCxnSpPr/>
              <p:nvPr/>
            </p:nvCxnSpPr>
            <p:spPr>
              <a:xfrm flipV="1">
                <a:off x="6596742" y="2389409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93AFDFFA-330C-CC4C-A1FC-11AA1E1B9B6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62256" y="2389410"/>
                <a:ext cx="544285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4D5E41E9-0A94-CC4A-8CD1-305F102F0B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06541" y="2389409"/>
                <a:ext cx="0" cy="103959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0652DE9A-6CDD-674D-9F2D-119D61C79E5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748642" y="3429000"/>
                <a:ext cx="6057899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37DB22CB-6507-094A-9F5A-78AD5619410A}"/>
                  </a:ext>
                </a:extLst>
              </p:cNvPr>
              <p:cNvCxnSpPr>
                <a:cxnSpLocks/>
                <a:endCxn id="6" idx="2"/>
              </p:cNvCxnSpPr>
              <p:nvPr/>
            </p:nvCxnSpPr>
            <p:spPr>
              <a:xfrm flipV="1">
                <a:off x="2748642" y="2754086"/>
                <a:ext cx="1" cy="67491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8D98E9D-617E-C544-BCE5-8A91C95B19BF}"/>
              </a:ext>
            </a:extLst>
          </p:cNvPr>
          <p:cNvCxnSpPr>
            <a:cxnSpLocks/>
          </p:cNvCxnSpPr>
          <p:nvPr/>
        </p:nvCxnSpPr>
        <p:spPr>
          <a:xfrm flipV="1">
            <a:off x="4631358" y="4164419"/>
            <a:ext cx="2886591" cy="62975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85671D1-3D83-1647-AFC5-EDA323464283}"/>
              </a:ext>
            </a:extLst>
          </p:cNvPr>
          <p:cNvCxnSpPr>
            <a:cxnSpLocks/>
          </p:cNvCxnSpPr>
          <p:nvPr/>
        </p:nvCxnSpPr>
        <p:spPr>
          <a:xfrm flipV="1">
            <a:off x="4634933" y="4164419"/>
            <a:ext cx="1507172" cy="56960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8599B9C-278F-A149-8F07-B19615852AB7}"/>
              </a:ext>
            </a:extLst>
          </p:cNvPr>
          <p:cNvCxnSpPr>
            <a:cxnSpLocks/>
          </p:cNvCxnSpPr>
          <p:nvPr/>
        </p:nvCxnSpPr>
        <p:spPr>
          <a:xfrm>
            <a:off x="4634933" y="4777761"/>
            <a:ext cx="839275" cy="6419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E4A32A1-8BEF-3143-B623-9E28B6D19443}"/>
              </a:ext>
            </a:extLst>
          </p:cNvPr>
          <p:cNvSpPr/>
          <p:nvPr/>
        </p:nvSpPr>
        <p:spPr>
          <a:xfrm>
            <a:off x="3636612" y="4477771"/>
            <a:ext cx="925285" cy="57229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3A9B2FA-C63D-9742-934F-A7B3D37E67AA}"/>
              </a:ext>
            </a:extLst>
          </p:cNvPr>
          <p:cNvCxnSpPr/>
          <p:nvPr/>
        </p:nvCxnSpPr>
        <p:spPr>
          <a:xfrm flipV="1">
            <a:off x="4596628" y="4120672"/>
            <a:ext cx="503582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6175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5837" y="2339181"/>
            <a:ext cx="10220325" cy="3324225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B9AE00B5-7AC6-1646-AEA0-911D2C9E7C3D}"/>
              </a:ext>
            </a:extLst>
          </p:cNvPr>
          <p:cNvGrpSpPr/>
          <p:nvPr/>
        </p:nvGrpSpPr>
        <p:grpSpPr>
          <a:xfrm>
            <a:off x="4822371" y="3537856"/>
            <a:ext cx="5791200" cy="1796143"/>
            <a:chOff x="3341914" y="283029"/>
            <a:chExt cx="7260772" cy="21336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6F07C1-5C8A-3343-A3E1-768F36D63D02}"/>
                </a:ext>
              </a:extLst>
            </p:cNvPr>
            <p:cNvSpPr/>
            <p:nvPr/>
          </p:nvSpPr>
          <p:spPr>
            <a:xfrm>
              <a:off x="3341914" y="283029"/>
              <a:ext cx="7260772" cy="21336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1C2D9CE-05EB-3442-8948-971F409079DB}"/>
                </a:ext>
              </a:extLst>
            </p:cNvPr>
            <p:cNvGrpSpPr/>
            <p:nvPr/>
          </p:nvGrpSpPr>
          <p:grpSpPr>
            <a:xfrm>
              <a:off x="3646714" y="610675"/>
              <a:ext cx="6574970" cy="1404260"/>
              <a:chOff x="2231571" y="2024740"/>
              <a:chExt cx="6574970" cy="1404260"/>
            </a:xfrm>
          </p:grpSpPr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EF2BB867-90C1-4D45-85DB-E96956B43211}"/>
                  </a:ext>
                </a:extLst>
              </p:cNvPr>
              <p:cNvSpPr/>
              <p:nvPr/>
            </p:nvSpPr>
            <p:spPr>
              <a:xfrm>
                <a:off x="2231571" y="2024743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S</a:t>
                </a:r>
              </a:p>
            </p:txBody>
          </p:sp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DA04BEAD-1109-6049-AB7F-314EB2C9C902}"/>
                  </a:ext>
                </a:extLst>
              </p:cNvPr>
              <p:cNvSpPr/>
              <p:nvPr/>
            </p:nvSpPr>
            <p:spPr>
              <a:xfrm>
                <a:off x="3897085" y="2024742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E</a:t>
                </a:r>
              </a:p>
            </p:txBody>
          </p:sp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345DC393-7998-314A-B777-03DAF12F0054}"/>
                  </a:ext>
                </a:extLst>
              </p:cNvPr>
              <p:cNvSpPr/>
              <p:nvPr/>
            </p:nvSpPr>
            <p:spPr>
              <a:xfrm>
                <a:off x="5562599" y="2024741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I</a:t>
                </a:r>
              </a:p>
            </p:txBody>
          </p:sp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CDF8EF7C-0F21-4C4F-AF48-3CF529DB0D90}"/>
                  </a:ext>
                </a:extLst>
              </p:cNvPr>
              <p:cNvSpPr/>
              <p:nvPr/>
            </p:nvSpPr>
            <p:spPr>
              <a:xfrm>
                <a:off x="7228113" y="2024740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R</a:t>
                </a:r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5EE33C19-600F-6E44-B54C-FA16FF4A6549}"/>
                  </a:ext>
                </a:extLst>
              </p:cNvPr>
              <p:cNvCxnSpPr>
                <a:stCxn id="6" idx="3"/>
                <a:endCxn id="7" idx="1"/>
              </p:cNvCxnSpPr>
              <p:nvPr/>
            </p:nvCxnSpPr>
            <p:spPr>
              <a:xfrm flipV="1">
                <a:off x="3265714" y="2389414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654B0B82-6D27-A64B-A01F-675917B3569F}"/>
                  </a:ext>
                </a:extLst>
              </p:cNvPr>
              <p:cNvCxnSpPr/>
              <p:nvPr/>
            </p:nvCxnSpPr>
            <p:spPr>
              <a:xfrm flipV="1">
                <a:off x="4931228" y="2389410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0306E336-829B-A444-A046-656C86EAE871}"/>
                  </a:ext>
                </a:extLst>
              </p:cNvPr>
              <p:cNvCxnSpPr/>
              <p:nvPr/>
            </p:nvCxnSpPr>
            <p:spPr>
              <a:xfrm flipV="1">
                <a:off x="6596742" y="2389409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93AFDFFA-330C-CC4C-A1FC-11AA1E1B9B6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62256" y="2389410"/>
                <a:ext cx="544285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4D5E41E9-0A94-CC4A-8CD1-305F102F0B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06541" y="2389409"/>
                <a:ext cx="0" cy="103959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0652DE9A-6CDD-674D-9F2D-119D61C79E5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748642" y="3429000"/>
                <a:ext cx="6057899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37DB22CB-6507-094A-9F5A-78AD5619410A}"/>
                  </a:ext>
                </a:extLst>
              </p:cNvPr>
              <p:cNvCxnSpPr>
                <a:cxnSpLocks/>
                <a:endCxn id="6" idx="2"/>
              </p:cNvCxnSpPr>
              <p:nvPr/>
            </p:nvCxnSpPr>
            <p:spPr>
              <a:xfrm flipV="1">
                <a:off x="2748642" y="2754086"/>
                <a:ext cx="1" cy="67491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8D98E9D-617E-C544-BCE5-8A91C95B19BF}"/>
              </a:ext>
            </a:extLst>
          </p:cNvPr>
          <p:cNvCxnSpPr>
            <a:cxnSpLocks/>
          </p:cNvCxnSpPr>
          <p:nvPr/>
        </p:nvCxnSpPr>
        <p:spPr>
          <a:xfrm flipV="1">
            <a:off x="4070476" y="4120672"/>
            <a:ext cx="973298" cy="1213327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E4A32A1-8BEF-3143-B623-9E28B6D19443}"/>
              </a:ext>
            </a:extLst>
          </p:cNvPr>
          <p:cNvSpPr/>
          <p:nvPr/>
        </p:nvSpPr>
        <p:spPr>
          <a:xfrm>
            <a:off x="3138148" y="5130006"/>
            <a:ext cx="925285" cy="57229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718858F-079A-BB40-BBC2-6C4AED71E401}"/>
              </a:ext>
            </a:extLst>
          </p:cNvPr>
          <p:cNvCxnSpPr/>
          <p:nvPr/>
        </p:nvCxnSpPr>
        <p:spPr>
          <a:xfrm flipV="1">
            <a:off x="4596628" y="4120672"/>
            <a:ext cx="503582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47819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5837" y="2339181"/>
            <a:ext cx="10220325" cy="3324225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B9AE00B5-7AC6-1646-AEA0-911D2C9E7C3D}"/>
              </a:ext>
            </a:extLst>
          </p:cNvPr>
          <p:cNvGrpSpPr/>
          <p:nvPr/>
        </p:nvGrpSpPr>
        <p:grpSpPr>
          <a:xfrm>
            <a:off x="4822371" y="3537856"/>
            <a:ext cx="5791200" cy="1796143"/>
            <a:chOff x="3341914" y="283029"/>
            <a:chExt cx="7260772" cy="21336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6F07C1-5C8A-3343-A3E1-768F36D63D02}"/>
                </a:ext>
              </a:extLst>
            </p:cNvPr>
            <p:cNvSpPr/>
            <p:nvPr/>
          </p:nvSpPr>
          <p:spPr>
            <a:xfrm>
              <a:off x="3341914" y="283029"/>
              <a:ext cx="7260772" cy="21336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1C2D9CE-05EB-3442-8948-971F409079DB}"/>
                </a:ext>
              </a:extLst>
            </p:cNvPr>
            <p:cNvGrpSpPr/>
            <p:nvPr/>
          </p:nvGrpSpPr>
          <p:grpSpPr>
            <a:xfrm>
              <a:off x="3646714" y="610675"/>
              <a:ext cx="6574970" cy="1404260"/>
              <a:chOff x="2231571" y="2024740"/>
              <a:chExt cx="6574970" cy="1404260"/>
            </a:xfrm>
          </p:grpSpPr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EF2BB867-90C1-4D45-85DB-E96956B43211}"/>
                  </a:ext>
                </a:extLst>
              </p:cNvPr>
              <p:cNvSpPr/>
              <p:nvPr/>
            </p:nvSpPr>
            <p:spPr>
              <a:xfrm>
                <a:off x="2231571" y="2024743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S</a:t>
                </a:r>
              </a:p>
            </p:txBody>
          </p:sp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DA04BEAD-1109-6049-AB7F-314EB2C9C902}"/>
                  </a:ext>
                </a:extLst>
              </p:cNvPr>
              <p:cNvSpPr/>
              <p:nvPr/>
            </p:nvSpPr>
            <p:spPr>
              <a:xfrm>
                <a:off x="3897085" y="2024742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E</a:t>
                </a:r>
              </a:p>
            </p:txBody>
          </p:sp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345DC393-7998-314A-B777-03DAF12F0054}"/>
                  </a:ext>
                </a:extLst>
              </p:cNvPr>
              <p:cNvSpPr/>
              <p:nvPr/>
            </p:nvSpPr>
            <p:spPr>
              <a:xfrm>
                <a:off x="5562599" y="2024741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I</a:t>
                </a:r>
              </a:p>
            </p:txBody>
          </p:sp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CDF8EF7C-0F21-4C4F-AF48-3CF529DB0D90}"/>
                  </a:ext>
                </a:extLst>
              </p:cNvPr>
              <p:cNvSpPr/>
              <p:nvPr/>
            </p:nvSpPr>
            <p:spPr>
              <a:xfrm>
                <a:off x="7228113" y="2024740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R</a:t>
                </a:r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5EE33C19-600F-6E44-B54C-FA16FF4A6549}"/>
                  </a:ext>
                </a:extLst>
              </p:cNvPr>
              <p:cNvCxnSpPr>
                <a:stCxn id="6" idx="3"/>
                <a:endCxn id="7" idx="1"/>
              </p:cNvCxnSpPr>
              <p:nvPr/>
            </p:nvCxnSpPr>
            <p:spPr>
              <a:xfrm flipV="1">
                <a:off x="3265714" y="2389414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654B0B82-6D27-A64B-A01F-675917B3569F}"/>
                  </a:ext>
                </a:extLst>
              </p:cNvPr>
              <p:cNvCxnSpPr/>
              <p:nvPr/>
            </p:nvCxnSpPr>
            <p:spPr>
              <a:xfrm flipV="1">
                <a:off x="4931228" y="2389410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0306E336-829B-A444-A046-656C86EAE871}"/>
                  </a:ext>
                </a:extLst>
              </p:cNvPr>
              <p:cNvCxnSpPr/>
              <p:nvPr/>
            </p:nvCxnSpPr>
            <p:spPr>
              <a:xfrm flipV="1">
                <a:off x="6596742" y="2389409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93AFDFFA-330C-CC4C-A1FC-11AA1E1B9B6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62256" y="2389410"/>
                <a:ext cx="544285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4D5E41E9-0A94-CC4A-8CD1-305F102F0B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06541" y="2389409"/>
                <a:ext cx="0" cy="103959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0652DE9A-6CDD-674D-9F2D-119D61C79E5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748642" y="3429000"/>
                <a:ext cx="6057899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37DB22CB-6507-094A-9F5A-78AD5619410A}"/>
                  </a:ext>
                </a:extLst>
              </p:cNvPr>
              <p:cNvCxnSpPr>
                <a:cxnSpLocks/>
                <a:endCxn id="6" idx="2"/>
              </p:cNvCxnSpPr>
              <p:nvPr/>
            </p:nvCxnSpPr>
            <p:spPr>
              <a:xfrm flipV="1">
                <a:off x="2748642" y="2754086"/>
                <a:ext cx="1" cy="67491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7" name="Oval 26">
            <a:extLst>
              <a:ext uri="{FF2B5EF4-FFF2-40B4-BE49-F238E27FC236}">
                <a16:creationId xmlns:a16="http://schemas.microsoft.com/office/drawing/2014/main" id="{EE4A32A1-8BEF-3143-B623-9E28B6D19443}"/>
              </a:ext>
            </a:extLst>
          </p:cNvPr>
          <p:cNvSpPr/>
          <p:nvPr/>
        </p:nvSpPr>
        <p:spPr>
          <a:xfrm>
            <a:off x="1808954" y="4761706"/>
            <a:ext cx="2601000" cy="57229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718858F-079A-BB40-BBC2-6C4AED71E401}"/>
              </a:ext>
            </a:extLst>
          </p:cNvPr>
          <p:cNvCxnSpPr/>
          <p:nvPr/>
        </p:nvCxnSpPr>
        <p:spPr>
          <a:xfrm flipV="1">
            <a:off x="4596628" y="4120672"/>
            <a:ext cx="503582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AD3E46F8-B72B-CE49-AFA8-C6DA3BAE66D9}"/>
              </a:ext>
            </a:extLst>
          </p:cNvPr>
          <p:cNvSpPr/>
          <p:nvPr/>
        </p:nvSpPr>
        <p:spPr>
          <a:xfrm>
            <a:off x="2091134" y="4106976"/>
            <a:ext cx="2601000" cy="57229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A6902CB-5A88-324F-B194-BE52168B47C6}"/>
              </a:ext>
            </a:extLst>
          </p:cNvPr>
          <p:cNvSpPr/>
          <p:nvPr/>
        </p:nvSpPr>
        <p:spPr>
          <a:xfrm>
            <a:off x="2201836" y="3738392"/>
            <a:ext cx="2601000" cy="57229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3739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Finite-State Machines: Def 1 §13.2.2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Three FSM representations: sets, state diagram, or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27" y="2227307"/>
            <a:ext cx="8105775" cy="34099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3527" y="2492315"/>
            <a:ext cx="4600575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2345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Finite-State Machines: Def 1 §13.2.2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Three FSM representations: sets, state diagram, or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27" y="2227307"/>
            <a:ext cx="8105775" cy="34099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3527" y="2492315"/>
            <a:ext cx="4600575" cy="838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5396C7-8FA7-C44A-A534-4DBD9F2D26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4464" y="5636361"/>
            <a:ext cx="2133600" cy="342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1B1317-6E58-3D41-B09B-C7278208D91E}"/>
              </a:ext>
            </a:extLst>
          </p:cNvPr>
          <p:cNvSpPr txBox="1"/>
          <p:nvPr/>
        </p:nvSpPr>
        <p:spPr>
          <a:xfrm>
            <a:off x="5721708" y="5546201"/>
            <a:ext cx="5231240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using the notation about functions</a:t>
            </a:r>
          </a:p>
          <a:p>
            <a:r>
              <a:rPr lang="en-US" sz="2800" dirty="0"/>
              <a:t>from last class period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C8364EA-6124-904C-8CB5-B470DD183D28}"/>
              </a:ext>
            </a:extLst>
          </p:cNvPr>
          <p:cNvSpPr/>
          <p:nvPr/>
        </p:nvSpPr>
        <p:spPr>
          <a:xfrm>
            <a:off x="1485900" y="2943225"/>
            <a:ext cx="2971800" cy="271463"/>
          </a:xfrm>
          <a:prstGeom prst="rect">
            <a:avLst/>
          </a:prstGeom>
          <a:solidFill>
            <a:srgbClr val="5B9BD5">
              <a:alpha val="32941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516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467" y="2225615"/>
            <a:ext cx="8045194" cy="34107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Finite-State Machines - Input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4"/>
            <a:ext cx="10199147" cy="5032375"/>
          </a:xfrm>
        </p:spPr>
        <p:txBody>
          <a:bodyPr>
            <a:normAutofit/>
          </a:bodyPr>
          <a:lstStyle/>
          <a:p>
            <a:r>
              <a:rPr lang="en-US" dirty="0"/>
              <a:t>Three FSM representations: sets, state diagram, or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1800" dirty="0"/>
          </a:p>
          <a:p>
            <a:r>
              <a:rPr lang="en-US" sz="1800" dirty="0"/>
              <a:t>Review Definition 1, Section 13.2.2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071E8D-E296-8F41-8155-482DA4E9C6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4464" y="5636361"/>
            <a:ext cx="2133600" cy="342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EE02A76-818F-334E-A831-36B2DBA1B478}"/>
              </a:ext>
            </a:extLst>
          </p:cNvPr>
          <p:cNvSpPr txBox="1"/>
          <p:nvPr/>
        </p:nvSpPr>
        <p:spPr>
          <a:xfrm>
            <a:off x="4823791" y="6114197"/>
            <a:ext cx="2052550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current state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77931DB-7E19-934C-BD85-17D14AC006C7}"/>
              </a:ext>
            </a:extLst>
          </p:cNvPr>
          <p:cNvCxnSpPr/>
          <p:nvPr/>
        </p:nvCxnSpPr>
        <p:spPr>
          <a:xfrm flipV="1">
            <a:off x="5830957" y="3326296"/>
            <a:ext cx="132521" cy="278790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89F3502-4A7B-B440-8048-5F6EB43ECC7B}"/>
              </a:ext>
            </a:extLst>
          </p:cNvPr>
          <p:cNvCxnSpPr>
            <a:cxnSpLocks/>
          </p:cNvCxnSpPr>
          <p:nvPr/>
        </p:nvCxnSpPr>
        <p:spPr>
          <a:xfrm flipH="1" flipV="1">
            <a:off x="1330952" y="4996070"/>
            <a:ext cx="3492839" cy="1641347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F7FF43F-FD8D-7848-9318-006851787000}"/>
              </a:ext>
            </a:extLst>
          </p:cNvPr>
          <p:cNvCxnSpPr>
            <a:cxnSpLocks/>
          </p:cNvCxnSpPr>
          <p:nvPr/>
        </p:nvCxnSpPr>
        <p:spPr>
          <a:xfrm flipH="1" flipV="1">
            <a:off x="3637722" y="5816743"/>
            <a:ext cx="1186069" cy="4599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9D48C9A-5420-BB47-931F-75FA13FC3EDC}"/>
              </a:ext>
            </a:extLst>
          </p:cNvPr>
          <p:cNvSpPr/>
          <p:nvPr/>
        </p:nvSpPr>
        <p:spPr>
          <a:xfrm>
            <a:off x="1485900" y="2943225"/>
            <a:ext cx="2971800" cy="271463"/>
          </a:xfrm>
          <a:prstGeom prst="rect">
            <a:avLst/>
          </a:prstGeom>
          <a:solidFill>
            <a:srgbClr val="5B9BD5">
              <a:alpha val="32941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72B645B-E315-6B45-92A7-C08784C6AA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7787" y="2453347"/>
            <a:ext cx="5377519" cy="979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8806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467" y="2225615"/>
            <a:ext cx="8045194" cy="341074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35D2A7F-CF0A-0848-AA93-919E6F64FE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787" y="2453347"/>
            <a:ext cx="5377519" cy="9797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Finite-State Machines - Input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4"/>
            <a:ext cx="9596719" cy="5032375"/>
          </a:xfrm>
        </p:spPr>
        <p:txBody>
          <a:bodyPr>
            <a:normAutofit/>
          </a:bodyPr>
          <a:lstStyle/>
          <a:p>
            <a:r>
              <a:rPr lang="en-US" dirty="0"/>
              <a:t>Three FSM representations: sets, state diagram, or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1800" dirty="0"/>
          </a:p>
          <a:p>
            <a:r>
              <a:rPr lang="en-US" sz="1800" dirty="0"/>
              <a:t>Review Definition 1, Section 13.2.2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071E8D-E296-8F41-8155-482DA4E9C6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4464" y="5636361"/>
            <a:ext cx="2133600" cy="342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EE02A76-818F-334E-A831-36B2DBA1B478}"/>
              </a:ext>
            </a:extLst>
          </p:cNvPr>
          <p:cNvSpPr txBox="1"/>
          <p:nvPr/>
        </p:nvSpPr>
        <p:spPr>
          <a:xfrm>
            <a:off x="4823791" y="6114197"/>
            <a:ext cx="954107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input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77931DB-7E19-934C-BD85-17D14AC006C7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5300845" y="2968487"/>
            <a:ext cx="1245729" cy="314571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89F3502-4A7B-B440-8048-5F6EB43ECC7B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2676136" y="4634897"/>
            <a:ext cx="2624709" cy="147930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F7FF43F-FD8D-7848-9318-006851787000}"/>
              </a:ext>
            </a:extLst>
          </p:cNvPr>
          <p:cNvCxnSpPr>
            <a:cxnSpLocks/>
          </p:cNvCxnSpPr>
          <p:nvPr/>
        </p:nvCxnSpPr>
        <p:spPr>
          <a:xfrm flipH="1" flipV="1">
            <a:off x="4174435" y="5830957"/>
            <a:ext cx="649356" cy="44569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6DC50-BAA8-754A-9507-05A1E0026592}"/>
              </a:ext>
            </a:extLst>
          </p:cNvPr>
          <p:cNvSpPr/>
          <p:nvPr/>
        </p:nvSpPr>
        <p:spPr>
          <a:xfrm>
            <a:off x="1485900" y="2943225"/>
            <a:ext cx="2971800" cy="271463"/>
          </a:xfrm>
          <a:prstGeom prst="rect">
            <a:avLst/>
          </a:prstGeom>
          <a:solidFill>
            <a:srgbClr val="5B9BD5">
              <a:alpha val="32941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2835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467" y="2225615"/>
            <a:ext cx="8045194" cy="34107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Finite-State Machines - Input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4"/>
            <a:ext cx="9867901" cy="5032375"/>
          </a:xfrm>
        </p:spPr>
        <p:txBody>
          <a:bodyPr>
            <a:normAutofit/>
          </a:bodyPr>
          <a:lstStyle/>
          <a:p>
            <a:r>
              <a:rPr lang="en-US" dirty="0"/>
              <a:t>Three FSM representations: sets, state diagram, or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1800" dirty="0"/>
          </a:p>
          <a:p>
            <a:r>
              <a:rPr lang="en-US" sz="1800" dirty="0"/>
              <a:t>Review Definition 1, Section 13.2.2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071E8D-E296-8F41-8155-482DA4E9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4464" y="5636361"/>
            <a:ext cx="2133600" cy="342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EE02A76-818F-334E-A831-36B2DBA1B478}"/>
              </a:ext>
            </a:extLst>
          </p:cNvPr>
          <p:cNvSpPr txBox="1"/>
          <p:nvPr/>
        </p:nvSpPr>
        <p:spPr>
          <a:xfrm>
            <a:off x="4823791" y="6114197"/>
            <a:ext cx="1620187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next state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89F3502-4A7B-B440-8048-5F6EB43ECC7B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2570922" y="4943061"/>
            <a:ext cx="3062963" cy="1171136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F7FF43F-FD8D-7848-9318-006851787000}"/>
              </a:ext>
            </a:extLst>
          </p:cNvPr>
          <p:cNvCxnSpPr>
            <a:cxnSpLocks/>
          </p:cNvCxnSpPr>
          <p:nvPr/>
        </p:nvCxnSpPr>
        <p:spPr>
          <a:xfrm flipV="1">
            <a:off x="4823791" y="5870713"/>
            <a:ext cx="92766" cy="40593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C71A4012-9667-5E4A-AF05-A726CE46E3E0}"/>
              </a:ext>
            </a:extLst>
          </p:cNvPr>
          <p:cNvSpPr/>
          <p:nvPr/>
        </p:nvSpPr>
        <p:spPr>
          <a:xfrm>
            <a:off x="1485900" y="2943225"/>
            <a:ext cx="2971800" cy="271463"/>
          </a:xfrm>
          <a:prstGeom prst="rect">
            <a:avLst/>
          </a:prstGeom>
          <a:solidFill>
            <a:srgbClr val="5B9BD5">
              <a:alpha val="32941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20001CD-6A7D-924F-9A1A-AEA82CF68A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7787" y="2453347"/>
            <a:ext cx="5377519" cy="979755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77931DB-7E19-934C-BD85-17D14AC006C7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5633885" y="3154017"/>
            <a:ext cx="1734326" cy="29601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990264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846" y="2224710"/>
            <a:ext cx="8059597" cy="34140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Finite-State Machines -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4"/>
            <a:ext cx="10638613" cy="4906479"/>
          </a:xfrm>
        </p:spPr>
        <p:txBody>
          <a:bodyPr>
            <a:normAutofit/>
          </a:bodyPr>
          <a:lstStyle/>
          <a:p>
            <a:r>
              <a:rPr lang="en-US" dirty="0"/>
              <a:t>Three FSM representations: sets, state diagram, or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1800" dirty="0"/>
          </a:p>
          <a:p>
            <a:r>
              <a:rPr lang="en-US" sz="1800" dirty="0"/>
              <a:t>Review Definition 1, Section 13.2.2</a:t>
            </a:r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F91051-2A05-864C-A815-E6441455A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0733" y="5639383"/>
            <a:ext cx="2159000" cy="342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35E4FD-0F47-0847-A5D9-743AC7F39EED}"/>
              </a:ext>
            </a:extLst>
          </p:cNvPr>
          <p:cNvSpPr txBox="1"/>
          <p:nvPr/>
        </p:nvSpPr>
        <p:spPr>
          <a:xfrm>
            <a:off x="9424262" y="6172822"/>
            <a:ext cx="2052550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current state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C66F8EE-36BC-AF44-93FE-89879A27DDDA}"/>
              </a:ext>
            </a:extLst>
          </p:cNvPr>
          <p:cNvSpPr/>
          <p:nvPr/>
        </p:nvSpPr>
        <p:spPr>
          <a:xfrm>
            <a:off x="1310352" y="3171825"/>
            <a:ext cx="2971800" cy="271463"/>
          </a:xfrm>
          <a:prstGeom prst="rect">
            <a:avLst/>
          </a:prstGeom>
          <a:solidFill>
            <a:schemeClr val="accent4">
              <a:lumMod val="60000"/>
              <a:lumOff val="40000"/>
              <a:alpha val="32941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84EE29A-A0C2-C941-B719-F98B2CCB75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7787" y="2453347"/>
            <a:ext cx="5377519" cy="979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9452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846" y="2224710"/>
            <a:ext cx="8059597" cy="34140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Finite-State Machines - Output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F91051-2A05-864C-A815-E6441455A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0733" y="5639383"/>
            <a:ext cx="2159000" cy="342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35E4FD-0F47-0847-A5D9-743AC7F39EED}"/>
              </a:ext>
            </a:extLst>
          </p:cNvPr>
          <p:cNvSpPr txBox="1"/>
          <p:nvPr/>
        </p:nvSpPr>
        <p:spPr>
          <a:xfrm>
            <a:off x="9424262" y="6172822"/>
            <a:ext cx="2052550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current state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5567DAD-A4F4-5A4E-B79A-C3BC09C160D0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1590262" y="4916557"/>
            <a:ext cx="8860275" cy="125626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B34987B-27D3-B445-9298-E410DE80817C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6877878" y="5903592"/>
            <a:ext cx="2546384" cy="53084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3A545D74-44DC-6946-8CF9-439F0C94281D}"/>
              </a:ext>
            </a:extLst>
          </p:cNvPr>
          <p:cNvSpPr/>
          <p:nvPr/>
        </p:nvSpPr>
        <p:spPr>
          <a:xfrm>
            <a:off x="1310352" y="3171825"/>
            <a:ext cx="2971800" cy="271463"/>
          </a:xfrm>
          <a:prstGeom prst="rect">
            <a:avLst/>
          </a:prstGeom>
          <a:solidFill>
            <a:schemeClr val="accent4">
              <a:lumMod val="60000"/>
              <a:lumOff val="40000"/>
              <a:alpha val="32941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FE42000-DB07-1642-AA69-4EEA81A876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7787" y="2453347"/>
            <a:ext cx="5377519" cy="979755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B6D37DA-9B3A-F548-962F-82BB33DA8088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6096000" y="3078885"/>
            <a:ext cx="4354537" cy="3093937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44ED5A6-EC71-F718-658A-8C77777DC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638613" cy="4906479"/>
          </a:xfrm>
        </p:spPr>
        <p:txBody>
          <a:bodyPr>
            <a:normAutofit/>
          </a:bodyPr>
          <a:lstStyle/>
          <a:p>
            <a:r>
              <a:rPr lang="en-US" dirty="0"/>
              <a:t>Three FSM representations: sets, state diagram, or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1800" dirty="0"/>
          </a:p>
          <a:p>
            <a:r>
              <a:rPr lang="en-US" sz="1800" dirty="0"/>
              <a:t>Review Definition 1, Section 13.2.2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72546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3CFD365-6797-F9C7-D276-49CF2A637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Picture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D31D80-1EAE-3168-3027-3909137BEF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Applying Regular Expressions to </a:t>
            </a:r>
            <a:r>
              <a:rPr lang="en-US" dirty="0" err="1"/>
              <a:t>Lexing</a:t>
            </a:r>
            <a:r>
              <a:rPr lang="en-US" dirty="0"/>
              <a:t> … </a:t>
            </a:r>
            <a:r>
              <a:rPr lang="en-US" dirty="0" err="1"/>
              <a:t>kinda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229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846" y="2224710"/>
            <a:ext cx="8059597" cy="34140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Finite-State Machines - Output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F91051-2A05-864C-A815-E6441455A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0733" y="5639383"/>
            <a:ext cx="2159000" cy="342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35E4FD-0F47-0847-A5D9-743AC7F39EED}"/>
              </a:ext>
            </a:extLst>
          </p:cNvPr>
          <p:cNvSpPr txBox="1"/>
          <p:nvPr/>
        </p:nvSpPr>
        <p:spPr>
          <a:xfrm>
            <a:off x="9424262" y="6172822"/>
            <a:ext cx="954107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input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5567DAD-A4F4-5A4E-B79A-C3BC09C160D0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5989983" y="4678017"/>
            <a:ext cx="3911333" cy="149480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B34987B-27D3-B445-9298-E410DE80817C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7447722" y="5857461"/>
            <a:ext cx="1976540" cy="57697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F497AAC-055D-DE4C-8AD9-22FAD33F95DD}"/>
              </a:ext>
            </a:extLst>
          </p:cNvPr>
          <p:cNvSpPr/>
          <p:nvPr/>
        </p:nvSpPr>
        <p:spPr>
          <a:xfrm>
            <a:off x="1310352" y="3171825"/>
            <a:ext cx="2971800" cy="271463"/>
          </a:xfrm>
          <a:prstGeom prst="rect">
            <a:avLst/>
          </a:prstGeom>
          <a:solidFill>
            <a:schemeClr val="accent4">
              <a:lumMod val="60000"/>
              <a:lumOff val="40000"/>
              <a:alpha val="32941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59CEDFA-02D1-2A4F-BDF3-8D58B7AA42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7787" y="2453347"/>
            <a:ext cx="5377519" cy="979755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B6D37DA-9B3A-F548-962F-82BB33DA8088}"/>
              </a:ext>
            </a:extLst>
          </p:cNvPr>
          <p:cNvCxnSpPr>
            <a:cxnSpLocks/>
          </p:cNvCxnSpPr>
          <p:nvPr/>
        </p:nvCxnSpPr>
        <p:spPr>
          <a:xfrm flipH="1" flipV="1">
            <a:off x="6638367" y="2967864"/>
            <a:ext cx="3023438" cy="3217587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F1A1258-16D7-2C33-89EF-1E30E5FB4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638613" cy="4906479"/>
          </a:xfrm>
        </p:spPr>
        <p:txBody>
          <a:bodyPr>
            <a:normAutofit/>
          </a:bodyPr>
          <a:lstStyle/>
          <a:p>
            <a:r>
              <a:rPr lang="en-US" dirty="0"/>
              <a:t>Three FSM representations: sets, state diagram, or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1800" dirty="0"/>
          </a:p>
          <a:p>
            <a:r>
              <a:rPr lang="en-US" sz="1800" dirty="0"/>
              <a:t>Review Definition 1, Section 13.2.2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952835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846" y="2224710"/>
            <a:ext cx="8059597" cy="34140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Finite-State Machines - Output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F91051-2A05-864C-A815-E6441455A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0733" y="5639383"/>
            <a:ext cx="2159000" cy="342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35E4FD-0F47-0847-A5D9-743AC7F39EED}"/>
              </a:ext>
            </a:extLst>
          </p:cNvPr>
          <p:cNvSpPr txBox="1"/>
          <p:nvPr/>
        </p:nvSpPr>
        <p:spPr>
          <a:xfrm>
            <a:off x="9424262" y="6172822"/>
            <a:ext cx="1181734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output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5567DAD-A4F4-5A4E-B79A-C3BC09C160D0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6096000" y="4943061"/>
            <a:ext cx="3919129" cy="122976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B34987B-27D3-B445-9298-E410DE80817C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8150086" y="5857461"/>
            <a:ext cx="1274176" cy="57697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33FBCEAF-4C78-8344-9448-7C483C7441D4}"/>
              </a:ext>
            </a:extLst>
          </p:cNvPr>
          <p:cNvSpPr/>
          <p:nvPr/>
        </p:nvSpPr>
        <p:spPr>
          <a:xfrm>
            <a:off x="1310352" y="3171825"/>
            <a:ext cx="2971800" cy="271463"/>
          </a:xfrm>
          <a:prstGeom prst="rect">
            <a:avLst/>
          </a:prstGeom>
          <a:solidFill>
            <a:schemeClr val="accent4">
              <a:lumMod val="60000"/>
              <a:lumOff val="40000"/>
              <a:alpha val="32941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267CEBE-B451-3A44-A8FA-9F9518B78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7787" y="2453347"/>
            <a:ext cx="5377519" cy="979755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B6D37DA-9B3A-F548-962F-82BB33DA8088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6771861" y="2981739"/>
            <a:ext cx="3243268" cy="3191083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62B36C4-6782-2885-6E2B-F990812928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638613" cy="4906479"/>
          </a:xfrm>
        </p:spPr>
        <p:txBody>
          <a:bodyPr>
            <a:normAutofit/>
          </a:bodyPr>
          <a:lstStyle/>
          <a:p>
            <a:r>
              <a:rPr lang="en-US" dirty="0"/>
              <a:t>Three FSM representations: sets, state diagram, or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1800" dirty="0"/>
          </a:p>
          <a:p>
            <a:r>
              <a:rPr lang="en-US" sz="1800" dirty="0"/>
              <a:t>Review Definition 1, Section 13.2.2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28968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28BDCE6-2288-EB42-A39A-2B2380AF7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Honeybees looking for a nest</a:t>
            </a:r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74A19505-3D8C-C643-8C27-FA35FE7BAE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20" y="1830208"/>
            <a:ext cx="4495529" cy="364061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B104922-7148-5C42-9B23-8E7644C095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8119" y="1544791"/>
            <a:ext cx="4566896" cy="3425172"/>
          </a:xfrm>
          <a:prstGeom prst="rect">
            <a:avLst/>
          </a:prstGeom>
        </p:spPr>
      </p:pic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71BF4010-F1DD-6B49-B8B1-67E946A5D0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66687" y="1544791"/>
            <a:ext cx="4566895" cy="3831881"/>
          </a:xfrm>
        </p:spPr>
        <p:txBody>
          <a:bodyPr/>
          <a:lstStyle/>
          <a:p>
            <a:r>
              <a:rPr lang="en-US" dirty="0"/>
              <a:t>Rest</a:t>
            </a:r>
          </a:p>
          <a:p>
            <a:r>
              <a:rPr lang="en-US" dirty="0"/>
              <a:t>Observe</a:t>
            </a:r>
          </a:p>
          <a:p>
            <a:r>
              <a:rPr lang="en-US" dirty="0"/>
              <a:t>Explore</a:t>
            </a:r>
          </a:p>
          <a:p>
            <a:r>
              <a:rPr lang="en-US" dirty="0"/>
              <a:t>Assess</a:t>
            </a:r>
          </a:p>
          <a:p>
            <a:r>
              <a:rPr lang="en-US" dirty="0"/>
              <a:t>Dance</a:t>
            </a:r>
          </a:p>
          <a:p>
            <a:r>
              <a:rPr lang="en-US" dirty="0"/>
              <a:t>Pipe</a:t>
            </a:r>
          </a:p>
          <a:p>
            <a:r>
              <a:rPr lang="en-US" dirty="0"/>
              <a:t>Commit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88094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556"/>
    </mc:Choice>
    <mc:Fallback xmlns="">
      <p:transition spd="slow" advTm="23556"/>
    </mc:Fallback>
  </mc:AlternateContent>
  <p:extLst>
    <p:ext uri="{E180D4A7-C9FB-4DFB-919C-405C955672EB}">
      <p14:showEvtLst xmlns:p14="http://schemas.microsoft.com/office/powerpoint/2010/main">
        <p14:playEvt time="42" objId="7"/>
        <p14:stopEvt time="22153" objId="7"/>
        <p14:playEvt time="22154" objId="7"/>
        <p14:stopEvt time="23556" objId="7"/>
      </p14:showEvtLst>
    </p:ext>
  </p:extLs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40BE4-F6A2-144C-B9C7-73B901985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Honeybees looking for a nest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BA28D4-AE09-CF4F-9344-336E8D5B7D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1584" y="1410619"/>
            <a:ext cx="2292096" cy="1719072"/>
          </a:xfrm>
          <a:prstGeom prst="rect">
            <a:avLst/>
          </a:prstGeom>
        </p:spPr>
      </p:pic>
      <p:pic>
        <p:nvPicPr>
          <p:cNvPr id="5" name="radial-2017-03-27_22.mov">
            <a:hlinkClick r:id="" action="ppaction://media"/>
            <a:extLst>
              <a:ext uri="{FF2B5EF4-FFF2-40B4-BE49-F238E27FC236}">
                <a16:creationId xmlns:a16="http://schemas.microsoft.com/office/drawing/2014/main" id="{09301B64-34D7-7F40-82B0-FF3DED6015D8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7749" t="8553" r="25991" b="14241"/>
          <a:stretch/>
        </p:blipFill>
        <p:spPr>
          <a:xfrm>
            <a:off x="1503623" y="1972408"/>
            <a:ext cx="6380271" cy="459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09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8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FSM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finite-state machine that outputs “Marco” every time it reads a 1 and “Polo” every time it reads a 0</a:t>
            </a:r>
          </a:p>
          <a:p>
            <a:endParaRPr lang="en-US" dirty="0"/>
          </a:p>
          <a:p>
            <a:r>
              <a:rPr lang="en-US" dirty="0"/>
              <a:t>I = {0,1}</a:t>
            </a:r>
          </a:p>
          <a:p>
            <a:r>
              <a:rPr lang="en-US" dirty="0"/>
              <a:t>O = {Marco, Polo}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AC99935-50BD-5B43-B6D0-A0CCBB2E0700}"/>
              </a:ext>
            </a:extLst>
          </p:cNvPr>
          <p:cNvGrpSpPr/>
          <p:nvPr/>
        </p:nvGrpSpPr>
        <p:grpSpPr>
          <a:xfrm>
            <a:off x="8248999" y="4258469"/>
            <a:ext cx="3943001" cy="2234406"/>
            <a:chOff x="450579" y="4258469"/>
            <a:chExt cx="3943001" cy="2234406"/>
          </a:xfrm>
        </p:grpSpPr>
        <p:pic>
          <p:nvPicPr>
            <p:cNvPr id="4" name="Content Placeholder 3">
              <a:extLst>
                <a:ext uri="{FF2B5EF4-FFF2-40B4-BE49-F238E27FC236}">
                  <a16:creationId xmlns:a16="http://schemas.microsoft.com/office/drawing/2014/main" id="{0A84C774-A4D1-5644-8B72-EA06E2BF90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2784" r="63602"/>
            <a:stretch/>
          </p:blipFill>
          <p:spPr>
            <a:xfrm>
              <a:off x="450579" y="4258469"/>
              <a:ext cx="3719978" cy="2234406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F61347B-72A9-2B4D-A913-D550284135B2}"/>
                </a:ext>
              </a:extLst>
            </p:cNvPr>
            <p:cNvSpPr/>
            <p:nvPr/>
          </p:nvSpPr>
          <p:spPr>
            <a:xfrm>
              <a:off x="3791415" y="5397190"/>
              <a:ext cx="602165" cy="2899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E143548-34C6-6840-A015-F5659F546800}"/>
                </a:ext>
              </a:extLst>
            </p:cNvPr>
            <p:cNvSpPr/>
            <p:nvPr/>
          </p:nvSpPr>
          <p:spPr>
            <a:xfrm>
              <a:off x="3564680" y="5728006"/>
              <a:ext cx="602165" cy="2899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FF600B9-DD25-1E9F-56EE-191616E21757}"/>
              </a:ext>
            </a:extLst>
          </p:cNvPr>
          <p:cNvSpPr txBox="1"/>
          <p:nvPr/>
        </p:nvSpPr>
        <p:spPr>
          <a:xfrm>
            <a:off x="8054610" y="203983"/>
            <a:ext cx="3836307" cy="95410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I = {0, 1}</a:t>
            </a: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O = {Marco, Polo}</a:t>
            </a:r>
          </a:p>
        </p:txBody>
      </p:sp>
    </p:spTree>
    <p:extLst>
      <p:ext uri="{BB962C8B-B14F-4D97-AF65-F5344CB8AC3E}">
        <p14:creationId xmlns:p14="http://schemas.microsoft.com/office/powerpoint/2010/main" val="84543623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FSM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finite-state machine that outputs “Marco” every time it reads a 1 and “Polo” every time it reads a 0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I = {0, 1}</a:t>
            </a:r>
          </a:p>
        </p:txBody>
      </p:sp>
      <p:sp>
        <p:nvSpPr>
          <p:cNvPr id="4" name="Oval 3"/>
          <p:cNvSpPr/>
          <p:nvPr/>
        </p:nvSpPr>
        <p:spPr>
          <a:xfrm>
            <a:off x="4349611" y="4006452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823400" y="4317004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urved Connector 8"/>
          <p:cNvCxnSpPr>
            <a:stCxn id="4" idx="3"/>
            <a:endCxn id="4" idx="4"/>
          </p:cNvCxnSpPr>
          <p:nvPr/>
        </p:nvCxnSpPr>
        <p:spPr>
          <a:xfrm rot="16200000" flipH="1">
            <a:off x="4522879" y="4447139"/>
            <a:ext cx="88432" cy="237892"/>
          </a:xfrm>
          <a:prstGeom prst="curvedConnector3">
            <a:avLst>
              <a:gd name="adj1" fmla="val 79747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032257" y="5352844"/>
            <a:ext cx="1069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, “Marco” </a:t>
            </a:r>
          </a:p>
        </p:txBody>
      </p:sp>
      <p:cxnSp>
        <p:nvCxnSpPr>
          <p:cNvPr id="18" name="Curved Connector 17"/>
          <p:cNvCxnSpPr/>
          <p:nvPr/>
        </p:nvCxnSpPr>
        <p:spPr>
          <a:xfrm rot="27000000" flipH="1">
            <a:off x="4760771" y="3926564"/>
            <a:ext cx="88432" cy="237892"/>
          </a:xfrm>
          <a:prstGeom prst="curvedConnector3">
            <a:avLst>
              <a:gd name="adj1" fmla="val 79747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349611" y="2990012"/>
            <a:ext cx="1279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, “Polo” 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0568C8D-9DA3-9341-AE41-1053E0DEB750}"/>
              </a:ext>
            </a:extLst>
          </p:cNvPr>
          <p:cNvGrpSpPr/>
          <p:nvPr/>
        </p:nvGrpSpPr>
        <p:grpSpPr>
          <a:xfrm>
            <a:off x="8248999" y="4258469"/>
            <a:ext cx="3943001" cy="2234406"/>
            <a:chOff x="450579" y="4258469"/>
            <a:chExt cx="3943001" cy="2234406"/>
          </a:xfrm>
        </p:grpSpPr>
        <p:pic>
          <p:nvPicPr>
            <p:cNvPr id="12" name="Content Placeholder 3">
              <a:extLst>
                <a:ext uri="{FF2B5EF4-FFF2-40B4-BE49-F238E27FC236}">
                  <a16:creationId xmlns:a16="http://schemas.microsoft.com/office/drawing/2014/main" id="{5237ED84-209D-AD42-86BC-FBBF4E68CF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2784" r="63602"/>
            <a:stretch/>
          </p:blipFill>
          <p:spPr>
            <a:xfrm>
              <a:off x="450579" y="4258469"/>
              <a:ext cx="3719978" cy="2234406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0B2EF28-44BC-C44A-BA1E-0CE5F908961A}"/>
                </a:ext>
              </a:extLst>
            </p:cNvPr>
            <p:cNvSpPr/>
            <p:nvPr/>
          </p:nvSpPr>
          <p:spPr>
            <a:xfrm>
              <a:off x="3791415" y="5397190"/>
              <a:ext cx="602165" cy="2899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C2FBA0F-3606-8A45-8B32-1E4734C7FBCE}"/>
                </a:ext>
              </a:extLst>
            </p:cNvPr>
            <p:cNvSpPr/>
            <p:nvPr/>
          </p:nvSpPr>
          <p:spPr>
            <a:xfrm>
              <a:off x="3564680" y="5728006"/>
              <a:ext cx="602165" cy="2899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084062E-7EA1-94FE-7B1C-C221E1A40899}"/>
              </a:ext>
            </a:extLst>
          </p:cNvPr>
          <p:cNvSpPr txBox="1"/>
          <p:nvPr/>
        </p:nvSpPr>
        <p:spPr>
          <a:xfrm>
            <a:off x="8054610" y="203983"/>
            <a:ext cx="3836307" cy="95410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I = {0, 1}</a:t>
            </a: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O = {Marco, Polo}</a:t>
            </a:r>
          </a:p>
        </p:txBody>
      </p:sp>
    </p:spTree>
    <p:extLst>
      <p:ext uri="{BB962C8B-B14F-4D97-AF65-F5344CB8AC3E}">
        <p14:creationId xmlns:p14="http://schemas.microsoft.com/office/powerpoint/2010/main" val="328812079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C9A289E8-DCF0-3444-8C90-8A376971438D}"/>
              </a:ext>
            </a:extLst>
          </p:cNvPr>
          <p:cNvGrpSpPr/>
          <p:nvPr/>
        </p:nvGrpSpPr>
        <p:grpSpPr>
          <a:xfrm>
            <a:off x="8248999" y="4258469"/>
            <a:ext cx="3943001" cy="2234406"/>
            <a:chOff x="450579" y="4258469"/>
            <a:chExt cx="3943001" cy="2234406"/>
          </a:xfrm>
        </p:grpSpPr>
        <p:pic>
          <p:nvPicPr>
            <p:cNvPr id="22" name="Content Placeholder 3">
              <a:extLst>
                <a:ext uri="{FF2B5EF4-FFF2-40B4-BE49-F238E27FC236}">
                  <a16:creationId xmlns:a16="http://schemas.microsoft.com/office/drawing/2014/main" id="{9EFC48FC-2CCC-A94E-810A-8B22900E66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2784" r="63602"/>
            <a:stretch/>
          </p:blipFill>
          <p:spPr>
            <a:xfrm>
              <a:off x="450579" y="4258469"/>
              <a:ext cx="3719978" cy="2234406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76098B9-EB1B-054D-B1FC-F4617733C092}"/>
                </a:ext>
              </a:extLst>
            </p:cNvPr>
            <p:cNvSpPr/>
            <p:nvPr/>
          </p:nvSpPr>
          <p:spPr>
            <a:xfrm>
              <a:off x="3791415" y="5397190"/>
              <a:ext cx="602165" cy="2899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2C6FF03-F475-9246-B1D5-393B3FBDE24D}"/>
                </a:ext>
              </a:extLst>
            </p:cNvPr>
            <p:cNvSpPr/>
            <p:nvPr/>
          </p:nvSpPr>
          <p:spPr>
            <a:xfrm>
              <a:off x="3564680" y="5728006"/>
              <a:ext cx="602165" cy="2899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FSM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two FSMs are </a:t>
            </a:r>
            <a:r>
              <a:rPr lang="en-US" i="1" dirty="0"/>
              <a:t>equivalent</a:t>
            </a:r>
            <a:r>
              <a:rPr lang="en-US" dirty="0"/>
              <a:t> because they give the exact same output for all inputs</a:t>
            </a:r>
          </a:p>
        </p:txBody>
      </p:sp>
      <p:sp>
        <p:nvSpPr>
          <p:cNvPr id="4" name="Oval 3"/>
          <p:cNvSpPr/>
          <p:nvPr/>
        </p:nvSpPr>
        <p:spPr>
          <a:xfrm>
            <a:off x="2520811" y="394244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994600" y="4252996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urved Connector 8"/>
          <p:cNvCxnSpPr>
            <a:stCxn id="4" idx="3"/>
            <a:endCxn id="4" idx="4"/>
          </p:cNvCxnSpPr>
          <p:nvPr/>
        </p:nvCxnSpPr>
        <p:spPr>
          <a:xfrm rot="16200000" flipH="1">
            <a:off x="2694079" y="4383131"/>
            <a:ext cx="88432" cy="237892"/>
          </a:xfrm>
          <a:prstGeom prst="curvedConnector3">
            <a:avLst>
              <a:gd name="adj1" fmla="val 79747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03457" y="5288836"/>
            <a:ext cx="1069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, “Marco” </a:t>
            </a:r>
          </a:p>
        </p:txBody>
      </p:sp>
      <p:cxnSp>
        <p:nvCxnSpPr>
          <p:cNvPr id="18" name="Curved Connector 17"/>
          <p:cNvCxnSpPr/>
          <p:nvPr/>
        </p:nvCxnSpPr>
        <p:spPr>
          <a:xfrm rot="27000000" flipH="1">
            <a:off x="2931971" y="3862556"/>
            <a:ext cx="88432" cy="237892"/>
          </a:xfrm>
          <a:prstGeom prst="curvedConnector3">
            <a:avLst>
              <a:gd name="adj1" fmla="val 79747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520811" y="2926004"/>
            <a:ext cx="1279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, “Polo” </a:t>
            </a:r>
          </a:p>
        </p:txBody>
      </p:sp>
      <p:sp>
        <p:nvSpPr>
          <p:cNvPr id="11" name="Oval 10"/>
          <p:cNvSpPr/>
          <p:nvPr/>
        </p:nvSpPr>
        <p:spPr>
          <a:xfrm>
            <a:off x="5819516" y="394244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5293305" y="4252996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476120" y="4842787"/>
            <a:ext cx="1069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, “Marco”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346973" y="3303292"/>
            <a:ext cx="1279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, “Polo” </a:t>
            </a:r>
          </a:p>
        </p:txBody>
      </p:sp>
      <p:sp>
        <p:nvSpPr>
          <p:cNvPr id="17" name="Oval 16"/>
          <p:cNvSpPr/>
          <p:nvPr/>
        </p:nvSpPr>
        <p:spPr>
          <a:xfrm>
            <a:off x="7626637" y="3955709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29" name="Curved Connector 28"/>
          <p:cNvCxnSpPr>
            <a:stCxn id="11" idx="0"/>
            <a:endCxn id="17" idx="0"/>
          </p:cNvCxnSpPr>
          <p:nvPr/>
        </p:nvCxnSpPr>
        <p:spPr>
          <a:xfrm rot="16200000" flipH="1">
            <a:off x="7052873" y="3045516"/>
            <a:ext cx="13265" cy="1807121"/>
          </a:xfrm>
          <a:prstGeom prst="curvedConnector3">
            <a:avLst>
              <a:gd name="adj1" fmla="val -1723332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urved Connector 29"/>
          <p:cNvCxnSpPr/>
          <p:nvPr/>
        </p:nvCxnSpPr>
        <p:spPr>
          <a:xfrm rot="16200000" flipH="1">
            <a:off x="7052872" y="3662631"/>
            <a:ext cx="13265" cy="1807121"/>
          </a:xfrm>
          <a:prstGeom prst="curvedConnector3">
            <a:avLst>
              <a:gd name="adj1" fmla="val 1723332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>
            <a:stCxn id="17" idx="7"/>
            <a:endCxn id="11" idx="1"/>
          </p:cNvCxnSpPr>
          <p:nvPr/>
        </p:nvCxnSpPr>
        <p:spPr>
          <a:xfrm rot="16200000" flipV="1">
            <a:off x="7052875" y="2896056"/>
            <a:ext cx="13265" cy="2282905"/>
          </a:xfrm>
          <a:prstGeom prst="curvedConnector3">
            <a:avLst>
              <a:gd name="adj1" fmla="val 8280384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urved Connector 35"/>
          <p:cNvCxnSpPr/>
          <p:nvPr/>
        </p:nvCxnSpPr>
        <p:spPr>
          <a:xfrm rot="16200000" flipV="1">
            <a:off x="7052871" y="3333241"/>
            <a:ext cx="13265" cy="2282905"/>
          </a:xfrm>
          <a:prstGeom prst="curvedConnector3">
            <a:avLst>
              <a:gd name="adj1" fmla="val -7850004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492376" y="5629598"/>
            <a:ext cx="1069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, “Marco” 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387381" y="2484389"/>
            <a:ext cx="1279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, “Polo”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DE7A31-7D55-2D8C-7F25-8815E262E4D5}"/>
              </a:ext>
            </a:extLst>
          </p:cNvPr>
          <p:cNvSpPr txBox="1"/>
          <p:nvPr/>
        </p:nvSpPr>
        <p:spPr>
          <a:xfrm>
            <a:off x="8054610" y="203983"/>
            <a:ext cx="3836307" cy="95410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I = {0, 1}</a:t>
            </a: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O = {Marco, Polo}</a:t>
            </a:r>
          </a:p>
        </p:txBody>
      </p:sp>
    </p:spTree>
    <p:extLst>
      <p:ext uri="{BB962C8B-B14F-4D97-AF65-F5344CB8AC3E}">
        <p14:creationId xmlns:p14="http://schemas.microsoft.com/office/powerpoint/2010/main" val="249278750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84B885F-8BD3-E326-3BCC-206743AEB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Applying FSMs to </a:t>
            </a:r>
            <a:r>
              <a:rPr lang="en-US" dirty="0" err="1"/>
              <a:t>Lexing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7F6391-E740-4792-C0D4-915AD4FE23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2818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B6D3-036A-78FF-F0B6-2FE37106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Slight Twist on the Automata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18D958-BCB8-29A9-BE06-7A34D0D6BA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Finite State Machine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3FD9A15-C366-CBE5-9083-D42CFDA32064}"/>
              </a:ext>
            </a:extLst>
          </p:cNvPr>
          <p:cNvSpPr/>
          <p:nvPr/>
        </p:nvSpPr>
        <p:spPr>
          <a:xfrm>
            <a:off x="8088130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Machine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157F9D-28B9-CFE7-DE1A-4AF20AA0C597}"/>
              </a:ext>
            </a:extLst>
          </p:cNvPr>
          <p:cNvSpPr txBox="1"/>
          <p:nvPr/>
        </p:nvSpPr>
        <p:spPr>
          <a:xfrm>
            <a:off x="8412127" y="2405531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665FFA0D-70BC-1126-4C19-03642ACCDD2F}"/>
              </a:ext>
            </a:extLst>
          </p:cNvPr>
          <p:cNvSpPr/>
          <p:nvPr/>
        </p:nvSpPr>
        <p:spPr>
          <a:xfrm>
            <a:off x="8891115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0CF3631A-2964-E800-CA6A-F840A5232BA2}"/>
              </a:ext>
            </a:extLst>
          </p:cNvPr>
          <p:cNvSpPr/>
          <p:nvPr/>
        </p:nvSpPr>
        <p:spPr>
          <a:xfrm>
            <a:off x="8891115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CCF14D-52F2-580A-9D80-1ECEFE1C3AC4}"/>
              </a:ext>
            </a:extLst>
          </p:cNvPr>
          <p:cNvSpPr txBox="1"/>
          <p:nvPr/>
        </p:nvSpPr>
        <p:spPr>
          <a:xfrm>
            <a:off x="7885925" y="5773291"/>
            <a:ext cx="246131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highlight>
                  <a:srgbClr val="FFFF00"/>
                </a:highlight>
              </a:rPr>
              <a:t>Output the </a:t>
            </a:r>
          </a:p>
          <a:p>
            <a:pPr algn="ctr"/>
            <a:r>
              <a:rPr lang="en-US" sz="3200" dirty="0">
                <a:highlight>
                  <a:srgbClr val="FFFF00"/>
                </a:highlight>
              </a:rPr>
              <a:t>pattern name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BE8887-483D-E416-6FCC-F9181E7351B5}"/>
              </a:ext>
            </a:extLst>
          </p:cNvPr>
          <p:cNvSpPr txBox="1"/>
          <p:nvPr/>
        </p:nvSpPr>
        <p:spPr>
          <a:xfrm>
            <a:off x="5826570" y="3850337"/>
            <a:ext cx="14542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Specific</a:t>
            </a:r>
          </a:p>
          <a:p>
            <a:pPr algn="ctr"/>
            <a:r>
              <a:rPr lang="en-US" sz="3200" dirty="0"/>
              <a:t>string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C4046623-BABC-9ED0-4BD4-C459878898F3}"/>
              </a:ext>
            </a:extLst>
          </p:cNvPr>
          <p:cNvSpPr/>
          <p:nvPr/>
        </p:nvSpPr>
        <p:spPr>
          <a:xfrm rot="16200000">
            <a:off x="7322860" y="409928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0B0DF6B-28B5-0308-ED8A-F48BBE0A5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583" y="317398"/>
            <a:ext cx="2781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3227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</a:t>
            </a:r>
            <a:r>
              <a:rPr lang="en-US" dirty="0" err="1"/>
              <a:t>Lexer</a:t>
            </a:r>
            <a:r>
              <a:rPr lang="en-US" dirty="0"/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FB4958-7F53-AC48-BF44-B488BA569531}"/>
              </a:ext>
            </a:extLst>
          </p:cNvPr>
          <p:cNvSpPr txBox="1"/>
          <p:nvPr/>
        </p:nvSpPr>
        <p:spPr>
          <a:xfrm>
            <a:off x="622899" y="3240503"/>
            <a:ext cx="1451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Datalog</a:t>
            </a:r>
            <a:r>
              <a:rPr lang="en-US" dirty="0"/>
              <a:t> program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63260610-B9E2-FF42-B490-96B363218F01}"/>
              </a:ext>
            </a:extLst>
          </p:cNvPr>
          <p:cNvSpPr/>
          <p:nvPr/>
        </p:nvSpPr>
        <p:spPr>
          <a:xfrm>
            <a:off x="1867549" y="3366241"/>
            <a:ext cx="571500" cy="394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9EF8D89-AB9B-AB4E-8A4D-C6B7C57CF065}"/>
              </a:ext>
            </a:extLst>
          </p:cNvPr>
          <p:cNvSpPr/>
          <p:nvPr/>
        </p:nvSpPr>
        <p:spPr>
          <a:xfrm>
            <a:off x="2594914" y="3168813"/>
            <a:ext cx="1296050" cy="8624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Lexer</a:t>
            </a:r>
            <a:endParaRPr lang="en-US" sz="2800" dirty="0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2FABFDA5-34EF-9349-82ED-F96B5AD6F083}"/>
              </a:ext>
            </a:extLst>
          </p:cNvPr>
          <p:cNvSpPr/>
          <p:nvPr/>
        </p:nvSpPr>
        <p:spPr>
          <a:xfrm>
            <a:off x="4046829" y="3353480"/>
            <a:ext cx="571500" cy="394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C6BED-C982-6448-B579-C671249763F1}"/>
              </a:ext>
            </a:extLst>
          </p:cNvPr>
          <p:cNvSpPr txBox="1"/>
          <p:nvPr/>
        </p:nvSpPr>
        <p:spPr>
          <a:xfrm>
            <a:off x="4633120" y="3353480"/>
            <a:ext cx="925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tokens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D26ED3BD-8444-894B-BA9A-37A99A4D584E}"/>
              </a:ext>
            </a:extLst>
          </p:cNvPr>
          <p:cNvSpPr/>
          <p:nvPr/>
        </p:nvSpPr>
        <p:spPr>
          <a:xfrm>
            <a:off x="5412439" y="3353480"/>
            <a:ext cx="571500" cy="394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2EB18887-5B56-2247-A8AA-7CF8E177F0FC}"/>
              </a:ext>
            </a:extLst>
          </p:cNvPr>
          <p:cNvSpPr/>
          <p:nvPr/>
        </p:nvSpPr>
        <p:spPr>
          <a:xfrm>
            <a:off x="7586951" y="3366241"/>
            <a:ext cx="571500" cy="394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EE9816-8E1B-704E-A668-EFF1EEA52044}"/>
              </a:ext>
            </a:extLst>
          </p:cNvPr>
          <p:cNvSpPr txBox="1"/>
          <p:nvPr/>
        </p:nvSpPr>
        <p:spPr>
          <a:xfrm>
            <a:off x="8124474" y="3366241"/>
            <a:ext cx="1251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“meaning”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B4AB4B10-D5F4-7747-BED6-AF0047B7807A}"/>
              </a:ext>
            </a:extLst>
          </p:cNvPr>
          <p:cNvSpPr/>
          <p:nvPr/>
        </p:nvSpPr>
        <p:spPr>
          <a:xfrm>
            <a:off x="9310255" y="3366241"/>
            <a:ext cx="571500" cy="394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AAE1B2A-57C7-2E4A-A079-5F7ED04D1089}"/>
              </a:ext>
            </a:extLst>
          </p:cNvPr>
          <p:cNvSpPr/>
          <p:nvPr/>
        </p:nvSpPr>
        <p:spPr>
          <a:xfrm>
            <a:off x="6130024" y="3119684"/>
            <a:ext cx="1296050" cy="8624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Parser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EA30A5F-67D8-2C47-9B10-E69939F6F540}"/>
              </a:ext>
            </a:extLst>
          </p:cNvPr>
          <p:cNvSpPr/>
          <p:nvPr/>
        </p:nvSpPr>
        <p:spPr>
          <a:xfrm>
            <a:off x="10043933" y="3106923"/>
            <a:ext cx="1732432" cy="8624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Execution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BD7C1A-D4EC-7143-A20E-556DA37259EF}"/>
              </a:ext>
            </a:extLst>
          </p:cNvPr>
          <p:cNvSpPr txBox="1"/>
          <p:nvPr/>
        </p:nvSpPr>
        <p:spPr>
          <a:xfrm>
            <a:off x="3321268" y="1419366"/>
            <a:ext cx="581505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 </a:t>
            </a:r>
            <a:r>
              <a:rPr lang="en-US" sz="2400" dirty="0" err="1"/>
              <a:t>lexer</a:t>
            </a:r>
            <a:r>
              <a:rPr lang="en-US" sz="2400" dirty="0"/>
              <a:t> is a collection of state machines,</a:t>
            </a:r>
          </a:p>
          <a:p>
            <a:r>
              <a:rPr lang="en-US" sz="2400" dirty="0"/>
              <a:t>each tuned to look for a particular pattern.</a:t>
            </a:r>
          </a:p>
          <a:p>
            <a:r>
              <a:rPr lang="en-US" sz="2400" dirty="0"/>
              <a:t>When a machine finds the pattern, it outputs</a:t>
            </a:r>
          </a:p>
          <a:p>
            <a:r>
              <a:rPr lang="en-US" sz="2400" dirty="0"/>
              <a:t>the </a:t>
            </a:r>
            <a:r>
              <a:rPr lang="en-US" sz="2400" i="1" dirty="0"/>
              <a:t>pattern name</a:t>
            </a:r>
            <a:r>
              <a:rPr lang="en-US" sz="2400" dirty="0"/>
              <a:t>, which we call a </a:t>
            </a:r>
            <a:r>
              <a:rPr lang="en-US" sz="2400" b="1" i="1" dirty="0"/>
              <a:t>token</a:t>
            </a:r>
            <a:endParaRPr 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F2E11C-5130-F245-B48E-7A8EC3461B56}"/>
              </a:ext>
            </a:extLst>
          </p:cNvPr>
          <p:cNvSpPr txBox="1"/>
          <p:nvPr/>
        </p:nvSpPr>
        <p:spPr>
          <a:xfrm>
            <a:off x="3321267" y="4613535"/>
            <a:ext cx="52976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Stream from program one char at a time.</a:t>
            </a:r>
          </a:p>
          <a:p>
            <a:r>
              <a:rPr lang="en-US" sz="2400" dirty="0"/>
              <a:t>Output sequence (vector) of tokens.</a:t>
            </a:r>
          </a:p>
        </p:txBody>
      </p:sp>
    </p:spTree>
    <p:extLst>
      <p:ext uri="{BB962C8B-B14F-4D97-AF65-F5344CB8AC3E}">
        <p14:creationId xmlns:p14="http://schemas.microsoft.com/office/powerpoint/2010/main" val="1762233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16F5C0A-A873-2E0A-7705-835B729F347F}"/>
              </a:ext>
            </a:extLst>
          </p:cNvPr>
          <p:cNvGrpSpPr>
            <a:grpSpLocks noChangeAspect="1"/>
          </p:cNvGrpSpPr>
          <p:nvPr/>
        </p:nvGrpSpPr>
        <p:grpSpPr>
          <a:xfrm>
            <a:off x="1949700" y="2744623"/>
            <a:ext cx="7833127" cy="1368753"/>
            <a:chOff x="1837316" y="4044132"/>
            <a:chExt cx="4935624" cy="86244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82A8461-2D46-5787-9D3E-70B24A10EEDD}"/>
                </a:ext>
              </a:extLst>
            </p:cNvPr>
            <p:cNvSpPr txBox="1"/>
            <p:nvPr/>
          </p:nvSpPr>
          <p:spPr>
            <a:xfrm>
              <a:off x="1837316" y="4115822"/>
              <a:ext cx="14519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/>
                <a:t>Datalog</a:t>
              </a:r>
              <a:r>
                <a:rPr lang="en-US" dirty="0"/>
                <a:t> program</a:t>
              </a:r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8E44576F-C9B8-619E-2D44-C6182DC6706E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1106DF5C-039F-813A-F13D-5557F8354229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10" name="Right Arrow 9">
              <a:extLst>
                <a:ext uri="{FF2B5EF4-FFF2-40B4-BE49-F238E27FC236}">
                  <a16:creationId xmlns:a16="http://schemas.microsoft.com/office/drawing/2014/main" id="{8BCB7998-C680-B6BD-ED78-B01C8D38D844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D41EC81-1F7C-B514-C9DA-CAC59D6892FE}"/>
                </a:ext>
              </a:extLst>
            </p:cNvPr>
            <p:cNvSpPr txBox="1"/>
            <p:nvPr/>
          </p:nvSpPr>
          <p:spPr>
            <a:xfrm>
              <a:off x="5847537" y="4228799"/>
              <a:ext cx="9254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tokens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2971069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</a:t>
            </a:r>
            <a:r>
              <a:rPr lang="en-US" dirty="0" err="1"/>
              <a:t>Lexer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i="1" dirty="0" err="1"/>
              <a:t>lexer</a:t>
            </a:r>
            <a:r>
              <a:rPr lang="en-US" dirty="0"/>
              <a:t> is a program that turns programmer-specific “items” into programmer-independent structures called “tokens”</a:t>
            </a:r>
          </a:p>
          <a:p>
            <a:pPr lvl="1"/>
            <a:r>
              <a:rPr lang="en-US" dirty="0"/>
              <a:t>Each token contains the information the computer needs: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a token name, which is selected from a set of predefined names, e.g. “STRING”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the specific “item” for that token, e.g. "Hello World“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a line number</a:t>
            </a:r>
          </a:p>
          <a:p>
            <a:pPr lvl="1"/>
            <a:r>
              <a:rPr lang="en-US" dirty="0"/>
              <a:t>A </a:t>
            </a:r>
            <a:r>
              <a:rPr lang="en-US" i="1" dirty="0"/>
              <a:t>token</a:t>
            </a:r>
            <a:r>
              <a:rPr lang="en-US" dirty="0"/>
              <a:t> encodes the text into the corresponding </a:t>
            </a:r>
            <a:r>
              <a:rPr lang="en-US" i="1" dirty="0"/>
              <a:t>symbols</a:t>
            </a:r>
            <a:r>
              <a:rPr lang="en-US" dirty="0"/>
              <a:t> of the programming language of the file</a:t>
            </a:r>
          </a:p>
          <a:p>
            <a:r>
              <a:rPr lang="en-US" dirty="0"/>
              <a:t>The output of the </a:t>
            </a:r>
            <a:r>
              <a:rPr lang="en-US" dirty="0" err="1"/>
              <a:t>lexer</a:t>
            </a:r>
            <a:r>
              <a:rPr lang="en-US" dirty="0"/>
              <a:t> is an ordered collection of tokens</a:t>
            </a:r>
          </a:p>
        </p:txBody>
      </p:sp>
    </p:spTree>
    <p:extLst>
      <p:ext uri="{BB962C8B-B14F-4D97-AF65-F5344CB8AC3E}">
        <p14:creationId xmlns:p14="http://schemas.microsoft.com/office/powerpoint/2010/main" val="363292133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FSMs to </a:t>
            </a:r>
            <a:r>
              <a:rPr lang="en-US" dirty="0" err="1"/>
              <a:t>lex</a:t>
            </a:r>
            <a:r>
              <a:rPr lang="en-US" dirty="0"/>
              <a:t> </a:t>
            </a:r>
            <a:r>
              <a:rPr lang="en-US" dirty="0" err="1"/>
              <a:t>Datalog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cs typeface="Courier New" panose="02070309020205020404" pitchFamily="49" charset="0"/>
              </a:rPr>
              <a:t>Datalog</a:t>
            </a:r>
            <a:r>
              <a:rPr lang="en-US" dirty="0">
                <a:cs typeface="Courier New" panose="02070309020205020404" pitchFamily="49" charset="0"/>
              </a:rPr>
              <a:t> code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Rules: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marriedTo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(X,Y) :-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marriedTo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(Y,X).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D7A43C8C-1AAE-9641-A087-0446D5F4EA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056" y="1418967"/>
            <a:ext cx="3987800" cy="4267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DEAC13C-F052-8845-A5E3-5096F4A7A579}"/>
              </a:ext>
            </a:extLst>
          </p:cNvPr>
          <p:cNvCxnSpPr>
            <a:cxnSpLocks/>
          </p:cNvCxnSpPr>
          <p:nvPr/>
        </p:nvCxnSpPr>
        <p:spPr>
          <a:xfrm>
            <a:off x="2221081" y="2405450"/>
            <a:ext cx="5761384" cy="269789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C0F3682F-E053-364B-A584-22B00B833381}"/>
              </a:ext>
            </a:extLst>
          </p:cNvPr>
          <p:cNvSpPr/>
          <p:nvPr/>
        </p:nvSpPr>
        <p:spPr>
          <a:xfrm>
            <a:off x="1288753" y="2201455"/>
            <a:ext cx="925285" cy="57229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30A9D4-4EA4-3E3A-B3CC-61818273AB8F}"/>
              </a:ext>
            </a:extLst>
          </p:cNvPr>
          <p:cNvSpPr txBox="1"/>
          <p:nvPr/>
        </p:nvSpPr>
        <p:spPr>
          <a:xfrm>
            <a:off x="432144" y="3170297"/>
            <a:ext cx="6908238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Create a state machine that outputs “RULES” if the </a:t>
            </a:r>
          </a:p>
          <a:p>
            <a:r>
              <a:rPr lang="en-US" sz="2400" dirty="0"/>
              <a:t>input sequence is “Rules” and otherwise outputs “fail”</a:t>
            </a:r>
          </a:p>
        </p:txBody>
      </p:sp>
    </p:spTree>
    <p:extLst>
      <p:ext uri="{BB962C8B-B14F-4D97-AF65-F5344CB8AC3E}">
        <p14:creationId xmlns:p14="http://schemas.microsoft.com/office/powerpoint/2010/main" val="288723437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B47C2C3E-27A2-4445-B960-8FDC783F1B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6902" y="1446654"/>
            <a:ext cx="3705098" cy="396469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99D6551A-58E4-1742-ABDC-297A9F14342B}"/>
              </a:ext>
            </a:extLst>
          </p:cNvPr>
          <p:cNvSpPr/>
          <p:nvPr/>
        </p:nvSpPr>
        <p:spPr>
          <a:xfrm>
            <a:off x="8486902" y="4697312"/>
            <a:ext cx="3355144" cy="384797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7B03498-7B31-73ED-9E83-7937B8D779F9}"/>
              </a:ext>
            </a:extLst>
          </p:cNvPr>
          <p:cNvSpPr/>
          <p:nvPr/>
        </p:nvSpPr>
        <p:spPr>
          <a:xfrm>
            <a:off x="1689491" y="14144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C75E039-D434-7743-843A-E4B435298C5B}"/>
              </a:ext>
            </a:extLst>
          </p:cNvPr>
          <p:cNvCxnSpPr/>
          <p:nvPr/>
        </p:nvCxnSpPr>
        <p:spPr>
          <a:xfrm>
            <a:off x="1157848" y="1716382"/>
            <a:ext cx="5262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1C53263-CEF2-509E-5EE0-267249820446}"/>
              </a:ext>
            </a:extLst>
          </p:cNvPr>
          <p:cNvCxnSpPr>
            <a:cxnSpLocks/>
            <a:stCxn id="3" idx="4"/>
            <a:endCxn id="7" idx="0"/>
          </p:cNvCxnSpPr>
          <p:nvPr/>
        </p:nvCxnSpPr>
        <p:spPr>
          <a:xfrm>
            <a:off x="2025921" y="2018307"/>
            <a:ext cx="356" cy="310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2B169C4-2584-050D-BF09-2F275A3AEEE0}"/>
              </a:ext>
            </a:extLst>
          </p:cNvPr>
          <p:cNvSpPr txBox="1"/>
          <p:nvPr/>
        </p:nvSpPr>
        <p:spPr>
          <a:xfrm rot="2075051">
            <a:off x="3206543" y="2139831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0ED9D8D-6B45-897B-647C-23362B40F8D9}"/>
              </a:ext>
            </a:extLst>
          </p:cNvPr>
          <p:cNvSpPr/>
          <p:nvPr/>
        </p:nvSpPr>
        <p:spPr>
          <a:xfrm>
            <a:off x="1689847" y="23287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7D6B52B-2AC9-A820-D75E-2AA0FEBE3F1D}"/>
              </a:ext>
            </a:extLst>
          </p:cNvPr>
          <p:cNvSpPr/>
          <p:nvPr/>
        </p:nvSpPr>
        <p:spPr>
          <a:xfrm>
            <a:off x="1689491" y="3254850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A438FF7-80A9-835B-80D1-EDE1B6D24DEE}"/>
              </a:ext>
            </a:extLst>
          </p:cNvPr>
          <p:cNvSpPr/>
          <p:nvPr/>
        </p:nvSpPr>
        <p:spPr>
          <a:xfrm>
            <a:off x="1700121" y="419564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E8AD719-F9F8-86F1-FBE9-8BDA3370848E}"/>
              </a:ext>
            </a:extLst>
          </p:cNvPr>
          <p:cNvSpPr/>
          <p:nvPr/>
        </p:nvSpPr>
        <p:spPr>
          <a:xfrm>
            <a:off x="1700121" y="513077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1461394-D556-2AC8-1AA3-AF4BE6B43076}"/>
              </a:ext>
            </a:extLst>
          </p:cNvPr>
          <p:cNvSpPr/>
          <p:nvPr/>
        </p:nvSpPr>
        <p:spPr>
          <a:xfrm>
            <a:off x="1700121" y="60568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1AC4D37-C056-FD73-934A-B0392BF3AF42}"/>
              </a:ext>
            </a:extLst>
          </p:cNvPr>
          <p:cNvCxnSpPr>
            <a:cxnSpLocks/>
            <a:stCxn id="15" idx="4"/>
            <a:endCxn id="16" idx="0"/>
          </p:cNvCxnSpPr>
          <p:nvPr/>
        </p:nvCxnSpPr>
        <p:spPr>
          <a:xfrm>
            <a:off x="2036551" y="5734625"/>
            <a:ext cx="0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108AF67-D389-F3A9-B5A5-7E0B5DDD18D6}"/>
              </a:ext>
            </a:extLst>
          </p:cNvPr>
          <p:cNvCxnSpPr>
            <a:cxnSpLocks/>
            <a:stCxn id="14" idx="4"/>
            <a:endCxn id="15" idx="0"/>
          </p:cNvCxnSpPr>
          <p:nvPr/>
        </p:nvCxnSpPr>
        <p:spPr>
          <a:xfrm>
            <a:off x="2036551" y="4799492"/>
            <a:ext cx="0" cy="3312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CC5AFFD-3992-8270-B734-EE8B76F25266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>
            <a:off x="2025921" y="3858699"/>
            <a:ext cx="10630" cy="3369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E372246-FEDB-8A13-A08D-CDFE0A786612}"/>
              </a:ext>
            </a:extLst>
          </p:cNvPr>
          <p:cNvCxnSpPr>
            <a:cxnSpLocks/>
            <a:stCxn id="7" idx="4"/>
            <a:endCxn id="12" idx="0"/>
          </p:cNvCxnSpPr>
          <p:nvPr/>
        </p:nvCxnSpPr>
        <p:spPr>
          <a:xfrm flipH="1">
            <a:off x="2025921" y="2932612"/>
            <a:ext cx="356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91B4F4B2-EE88-49DD-7E9B-460A5F6283FB}"/>
              </a:ext>
            </a:extLst>
          </p:cNvPr>
          <p:cNvSpPr/>
          <p:nvPr/>
        </p:nvSpPr>
        <p:spPr>
          <a:xfrm>
            <a:off x="4611553" y="356436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8597D5C-8B3C-9845-0D82-AD1E1A4B3D27}"/>
              </a:ext>
            </a:extLst>
          </p:cNvPr>
          <p:cNvCxnSpPr>
            <a:cxnSpLocks/>
            <a:stCxn id="3" idx="6"/>
            <a:endCxn id="27" idx="0"/>
          </p:cNvCxnSpPr>
          <p:nvPr/>
        </p:nvCxnSpPr>
        <p:spPr>
          <a:xfrm>
            <a:off x="2362351" y="1716383"/>
            <a:ext cx="2585632" cy="184798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3524DDE-03CA-3041-3193-B4043C2880D9}"/>
              </a:ext>
            </a:extLst>
          </p:cNvPr>
          <p:cNvCxnSpPr>
            <a:cxnSpLocks/>
            <a:stCxn id="7" idx="6"/>
            <a:endCxn id="27" idx="1"/>
          </p:cNvCxnSpPr>
          <p:nvPr/>
        </p:nvCxnSpPr>
        <p:spPr>
          <a:xfrm>
            <a:off x="2362707" y="2630688"/>
            <a:ext cx="2347384" cy="10221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BF6871F-9071-8350-BF91-C90B05060EB0}"/>
              </a:ext>
            </a:extLst>
          </p:cNvPr>
          <p:cNvCxnSpPr>
            <a:cxnSpLocks/>
            <a:stCxn id="12" idx="6"/>
            <a:endCxn id="27" idx="2"/>
          </p:cNvCxnSpPr>
          <p:nvPr/>
        </p:nvCxnSpPr>
        <p:spPr>
          <a:xfrm>
            <a:off x="2362351" y="3556775"/>
            <a:ext cx="2249202" cy="3095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DFE2661-9957-4D66-1359-48D4BE9E0462}"/>
              </a:ext>
            </a:extLst>
          </p:cNvPr>
          <p:cNvCxnSpPr>
            <a:cxnSpLocks/>
            <a:stCxn id="14" idx="6"/>
          </p:cNvCxnSpPr>
          <p:nvPr/>
        </p:nvCxnSpPr>
        <p:spPr>
          <a:xfrm flipV="1">
            <a:off x="2372981" y="3989740"/>
            <a:ext cx="2248846" cy="507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DED842C-6A98-2301-CB13-68EFA01406EE}"/>
              </a:ext>
            </a:extLst>
          </p:cNvPr>
          <p:cNvCxnSpPr>
            <a:cxnSpLocks/>
            <a:stCxn id="15" idx="6"/>
            <a:endCxn id="27" idx="3"/>
          </p:cNvCxnSpPr>
          <p:nvPr/>
        </p:nvCxnSpPr>
        <p:spPr>
          <a:xfrm flipV="1">
            <a:off x="2372981" y="4079781"/>
            <a:ext cx="2337110" cy="13529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27881473-C5C1-DB37-7D3A-B1609F3C20E2}"/>
              </a:ext>
            </a:extLst>
          </p:cNvPr>
          <p:cNvSpPr txBox="1"/>
          <p:nvPr/>
        </p:nvSpPr>
        <p:spPr>
          <a:xfrm rot="1577700">
            <a:off x="2683081" y="262733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412FFF4-9116-E054-F124-277C864FD112}"/>
              </a:ext>
            </a:extLst>
          </p:cNvPr>
          <p:cNvSpPr txBox="1"/>
          <p:nvPr/>
        </p:nvSpPr>
        <p:spPr>
          <a:xfrm rot="596369">
            <a:off x="2711621" y="331038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F9F5D15-C83A-5035-7248-5CD70C2E2751}"/>
              </a:ext>
            </a:extLst>
          </p:cNvPr>
          <p:cNvSpPr txBox="1"/>
          <p:nvPr/>
        </p:nvSpPr>
        <p:spPr>
          <a:xfrm rot="20979481">
            <a:off x="2703037" y="3905690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6AC4C32-DBC4-3C6E-F697-97BC8A126BD2}"/>
              </a:ext>
            </a:extLst>
          </p:cNvPr>
          <p:cNvSpPr txBox="1"/>
          <p:nvPr/>
        </p:nvSpPr>
        <p:spPr>
          <a:xfrm rot="19959365">
            <a:off x="2676604" y="455175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BAD5864-39AA-3D87-24CB-6A3B7468CC9B}"/>
              </a:ext>
            </a:extLst>
          </p:cNvPr>
          <p:cNvSpPr txBox="1"/>
          <p:nvPr/>
        </p:nvSpPr>
        <p:spPr>
          <a:xfrm>
            <a:off x="1290970" y="192344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C74AF7B-9F2A-8CA0-6D99-A4CB36305E4A}"/>
              </a:ext>
            </a:extLst>
          </p:cNvPr>
          <p:cNvSpPr txBox="1"/>
          <p:nvPr/>
        </p:nvSpPr>
        <p:spPr>
          <a:xfrm>
            <a:off x="1368979" y="2866154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A6DA182-522C-618D-7E7B-D5467D30C52E}"/>
              </a:ext>
            </a:extLst>
          </p:cNvPr>
          <p:cNvSpPr txBox="1"/>
          <p:nvPr/>
        </p:nvSpPr>
        <p:spPr>
          <a:xfrm>
            <a:off x="1372645" y="3811595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D7A0FF6-9CCC-58FD-7306-75E574AF2A77}"/>
              </a:ext>
            </a:extLst>
          </p:cNvPr>
          <p:cNvSpPr txBox="1"/>
          <p:nvPr/>
        </p:nvSpPr>
        <p:spPr>
          <a:xfrm>
            <a:off x="1352647" y="4724832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19B089C-35EF-4598-0A06-5C5DB4E55E1B}"/>
              </a:ext>
            </a:extLst>
          </p:cNvPr>
          <p:cNvSpPr txBox="1"/>
          <p:nvPr/>
        </p:nvSpPr>
        <p:spPr>
          <a:xfrm>
            <a:off x="838200" y="571107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2000" dirty="0"/>
              <a:t> , RULES</a:t>
            </a:r>
          </a:p>
        </p:txBody>
      </p:sp>
      <p:cxnSp>
        <p:nvCxnSpPr>
          <p:cNvPr id="49" name="Curved Connector 48">
            <a:extLst>
              <a:ext uri="{FF2B5EF4-FFF2-40B4-BE49-F238E27FC236}">
                <a16:creationId xmlns:a16="http://schemas.microsoft.com/office/drawing/2014/main" id="{5424F71C-15CE-DC01-7ECA-45A86885F31D}"/>
              </a:ext>
            </a:extLst>
          </p:cNvPr>
          <p:cNvCxnSpPr>
            <a:cxnSpLocks/>
            <a:stCxn id="27" idx="5"/>
            <a:endCxn id="27" idx="7"/>
          </p:cNvCxnSpPr>
          <p:nvPr/>
        </p:nvCxnSpPr>
        <p:spPr>
          <a:xfrm rot="5400000" flipH="1">
            <a:off x="4972382" y="3866289"/>
            <a:ext cx="426985" cy="12700"/>
          </a:xfrm>
          <a:prstGeom prst="curvedConnector5">
            <a:avLst>
              <a:gd name="adj1" fmla="val -53538"/>
              <a:gd name="adj2" fmla="val -4031181"/>
              <a:gd name="adj3" fmla="val 15353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FB2BC5E7-E46F-8C78-A35E-86FB1B6FF5D3}"/>
              </a:ext>
            </a:extLst>
          </p:cNvPr>
          <p:cNvCxnSpPr>
            <a:cxnSpLocks/>
            <a:stCxn id="16" idx="6"/>
          </p:cNvCxnSpPr>
          <p:nvPr/>
        </p:nvCxnSpPr>
        <p:spPr>
          <a:xfrm flipV="1">
            <a:off x="2372981" y="4232181"/>
            <a:ext cx="2489510" cy="21266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9E5C58C8-AF10-6E2B-A70B-C3E865F0B0E9}"/>
              </a:ext>
            </a:extLst>
          </p:cNvPr>
          <p:cNvSpPr txBox="1"/>
          <p:nvPr/>
        </p:nvSpPr>
        <p:spPr>
          <a:xfrm rot="5400000">
            <a:off x="4975588" y="3827116"/>
            <a:ext cx="1733043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anythihg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B561805-C5EA-A93E-CB7F-6FA964047D4D}"/>
              </a:ext>
            </a:extLst>
          </p:cNvPr>
          <p:cNvSpPr txBox="1"/>
          <p:nvPr/>
        </p:nvSpPr>
        <p:spPr>
          <a:xfrm rot="19324528">
            <a:off x="2464005" y="4878400"/>
            <a:ext cx="2202649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anything</a:t>
            </a:r>
            <a:r>
              <a:rPr lang="en-US" sz="2000" dirty="0"/>
              <a:t> , oops</a:t>
            </a:r>
          </a:p>
        </p:txBody>
      </p:sp>
    </p:spTree>
    <p:extLst>
      <p:ext uri="{BB962C8B-B14F-4D97-AF65-F5344CB8AC3E}">
        <p14:creationId xmlns:p14="http://schemas.microsoft.com/office/powerpoint/2010/main" val="384855469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B47C2C3E-27A2-4445-B960-8FDC783F1B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6902" y="1446654"/>
            <a:ext cx="3705098" cy="396469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99D6551A-58E4-1742-ABDC-297A9F14342B}"/>
              </a:ext>
            </a:extLst>
          </p:cNvPr>
          <p:cNvSpPr/>
          <p:nvPr/>
        </p:nvSpPr>
        <p:spPr>
          <a:xfrm>
            <a:off x="4096525" y="3083108"/>
            <a:ext cx="3355144" cy="156635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04A7319-5784-041A-D9E7-4DE3B04289C5}"/>
              </a:ext>
            </a:extLst>
          </p:cNvPr>
          <p:cNvSpPr/>
          <p:nvPr/>
        </p:nvSpPr>
        <p:spPr>
          <a:xfrm>
            <a:off x="1689491" y="14144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5D7FA6E-029D-C582-B8BA-6BD724FFB440}"/>
              </a:ext>
            </a:extLst>
          </p:cNvPr>
          <p:cNvCxnSpPr/>
          <p:nvPr/>
        </p:nvCxnSpPr>
        <p:spPr>
          <a:xfrm>
            <a:off x="1157848" y="1716382"/>
            <a:ext cx="5262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B203372-0228-EF14-AD20-078C2C498676}"/>
              </a:ext>
            </a:extLst>
          </p:cNvPr>
          <p:cNvCxnSpPr>
            <a:cxnSpLocks/>
            <a:stCxn id="4" idx="4"/>
            <a:endCxn id="12" idx="0"/>
          </p:cNvCxnSpPr>
          <p:nvPr/>
        </p:nvCxnSpPr>
        <p:spPr>
          <a:xfrm>
            <a:off x="2025921" y="2018307"/>
            <a:ext cx="356" cy="310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8DCE0CE-4A72-5BF0-FAAE-A2452244A898}"/>
              </a:ext>
            </a:extLst>
          </p:cNvPr>
          <p:cNvSpPr txBox="1"/>
          <p:nvPr/>
        </p:nvSpPr>
        <p:spPr>
          <a:xfrm rot="2075051">
            <a:off x="3206543" y="2139831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44E1535-8F3F-67FF-6C62-6D4A917CB697}"/>
              </a:ext>
            </a:extLst>
          </p:cNvPr>
          <p:cNvSpPr/>
          <p:nvPr/>
        </p:nvSpPr>
        <p:spPr>
          <a:xfrm>
            <a:off x="1689847" y="23287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739DB79-5F67-988B-3AD9-05991A31A5FA}"/>
              </a:ext>
            </a:extLst>
          </p:cNvPr>
          <p:cNvSpPr/>
          <p:nvPr/>
        </p:nvSpPr>
        <p:spPr>
          <a:xfrm>
            <a:off x="1689491" y="3254850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C8B94A5-F096-D90D-760A-46D9106BA3B8}"/>
              </a:ext>
            </a:extLst>
          </p:cNvPr>
          <p:cNvSpPr/>
          <p:nvPr/>
        </p:nvSpPr>
        <p:spPr>
          <a:xfrm>
            <a:off x="1700121" y="419564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08A447D-4142-DFB1-63DE-22DA3D43BD57}"/>
              </a:ext>
            </a:extLst>
          </p:cNvPr>
          <p:cNvSpPr/>
          <p:nvPr/>
        </p:nvSpPr>
        <p:spPr>
          <a:xfrm>
            <a:off x="1700121" y="513077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E52E745-066E-8A87-4A39-D8737717CF3D}"/>
              </a:ext>
            </a:extLst>
          </p:cNvPr>
          <p:cNvSpPr/>
          <p:nvPr/>
        </p:nvSpPr>
        <p:spPr>
          <a:xfrm>
            <a:off x="1700121" y="60568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A9A96C1-F389-D481-D81A-F79E753324B7}"/>
              </a:ext>
            </a:extLst>
          </p:cNvPr>
          <p:cNvCxnSpPr>
            <a:cxnSpLocks/>
            <a:stCxn id="16" idx="4"/>
            <a:endCxn id="17" idx="0"/>
          </p:cNvCxnSpPr>
          <p:nvPr/>
        </p:nvCxnSpPr>
        <p:spPr>
          <a:xfrm>
            <a:off x="2036551" y="5734625"/>
            <a:ext cx="0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83981E9-FC02-57AF-8678-0CE1247AFAB8}"/>
              </a:ext>
            </a:extLst>
          </p:cNvPr>
          <p:cNvCxnSpPr>
            <a:cxnSpLocks/>
            <a:stCxn id="15" idx="4"/>
            <a:endCxn id="16" idx="0"/>
          </p:cNvCxnSpPr>
          <p:nvPr/>
        </p:nvCxnSpPr>
        <p:spPr>
          <a:xfrm>
            <a:off x="2036551" y="4799492"/>
            <a:ext cx="0" cy="3312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549C951-4673-4582-9252-AAC431673AAE}"/>
              </a:ext>
            </a:extLst>
          </p:cNvPr>
          <p:cNvCxnSpPr>
            <a:cxnSpLocks/>
            <a:stCxn id="14" idx="4"/>
            <a:endCxn id="15" idx="0"/>
          </p:cNvCxnSpPr>
          <p:nvPr/>
        </p:nvCxnSpPr>
        <p:spPr>
          <a:xfrm>
            <a:off x="2025921" y="3858699"/>
            <a:ext cx="10630" cy="3369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1E3DE00-A811-E4E5-55FC-30D144F4A0A7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 flipH="1">
            <a:off x="2025921" y="2932612"/>
            <a:ext cx="356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15A86961-979F-8E1D-1C42-760F6F0D947B}"/>
              </a:ext>
            </a:extLst>
          </p:cNvPr>
          <p:cNvSpPr/>
          <p:nvPr/>
        </p:nvSpPr>
        <p:spPr>
          <a:xfrm>
            <a:off x="4611553" y="356436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4722CD6-82FF-65AB-0D97-6D28DA1B5E6A}"/>
              </a:ext>
            </a:extLst>
          </p:cNvPr>
          <p:cNvCxnSpPr>
            <a:cxnSpLocks/>
            <a:stCxn id="4" idx="6"/>
            <a:endCxn id="29" idx="0"/>
          </p:cNvCxnSpPr>
          <p:nvPr/>
        </p:nvCxnSpPr>
        <p:spPr>
          <a:xfrm>
            <a:off x="2362351" y="1716383"/>
            <a:ext cx="2585632" cy="184798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AA968B3-9763-176E-7F09-70198E9A7667}"/>
              </a:ext>
            </a:extLst>
          </p:cNvPr>
          <p:cNvCxnSpPr>
            <a:cxnSpLocks/>
            <a:stCxn id="12" idx="6"/>
            <a:endCxn id="29" idx="1"/>
          </p:cNvCxnSpPr>
          <p:nvPr/>
        </p:nvCxnSpPr>
        <p:spPr>
          <a:xfrm>
            <a:off x="2362707" y="2630688"/>
            <a:ext cx="2347384" cy="10221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4789A9B-8654-FCD8-8561-9F4F3D237E97}"/>
              </a:ext>
            </a:extLst>
          </p:cNvPr>
          <p:cNvCxnSpPr>
            <a:cxnSpLocks/>
            <a:stCxn id="14" idx="6"/>
            <a:endCxn id="29" idx="2"/>
          </p:cNvCxnSpPr>
          <p:nvPr/>
        </p:nvCxnSpPr>
        <p:spPr>
          <a:xfrm>
            <a:off x="2362351" y="3556775"/>
            <a:ext cx="2249202" cy="3095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F5047E2-E8FF-2BDF-B87A-DDE8197A63D8}"/>
              </a:ext>
            </a:extLst>
          </p:cNvPr>
          <p:cNvCxnSpPr>
            <a:cxnSpLocks/>
            <a:stCxn id="15" idx="6"/>
          </p:cNvCxnSpPr>
          <p:nvPr/>
        </p:nvCxnSpPr>
        <p:spPr>
          <a:xfrm flipV="1">
            <a:off x="2372981" y="3989740"/>
            <a:ext cx="2248846" cy="507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2FD3E45-77D1-A598-89F5-53DE2F83FE94}"/>
              </a:ext>
            </a:extLst>
          </p:cNvPr>
          <p:cNvCxnSpPr>
            <a:cxnSpLocks/>
            <a:stCxn id="16" idx="6"/>
            <a:endCxn id="29" idx="3"/>
          </p:cNvCxnSpPr>
          <p:nvPr/>
        </p:nvCxnSpPr>
        <p:spPr>
          <a:xfrm flipV="1">
            <a:off x="2372981" y="4079781"/>
            <a:ext cx="2337110" cy="13529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052CE03-7F11-3130-8AF0-EE620344FF5D}"/>
              </a:ext>
            </a:extLst>
          </p:cNvPr>
          <p:cNvSpPr txBox="1"/>
          <p:nvPr/>
        </p:nvSpPr>
        <p:spPr>
          <a:xfrm rot="1577700">
            <a:off x="2683081" y="262733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5018BDA-B3DC-31A9-433D-E537094EF815}"/>
              </a:ext>
            </a:extLst>
          </p:cNvPr>
          <p:cNvSpPr txBox="1"/>
          <p:nvPr/>
        </p:nvSpPr>
        <p:spPr>
          <a:xfrm rot="596369">
            <a:off x="2711621" y="331038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31845C2-C661-583B-D758-3364E006FC9E}"/>
              </a:ext>
            </a:extLst>
          </p:cNvPr>
          <p:cNvSpPr txBox="1"/>
          <p:nvPr/>
        </p:nvSpPr>
        <p:spPr>
          <a:xfrm rot="20979481">
            <a:off x="2703037" y="3905690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D9CF31B-F20A-9AA9-E485-97803BDC4E20}"/>
              </a:ext>
            </a:extLst>
          </p:cNvPr>
          <p:cNvSpPr txBox="1"/>
          <p:nvPr/>
        </p:nvSpPr>
        <p:spPr>
          <a:xfrm rot="19959365">
            <a:off x="2676604" y="455175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44BAE70-C381-ED54-76F4-D2E110ACC1B0}"/>
              </a:ext>
            </a:extLst>
          </p:cNvPr>
          <p:cNvSpPr txBox="1"/>
          <p:nvPr/>
        </p:nvSpPr>
        <p:spPr>
          <a:xfrm>
            <a:off x="1290970" y="192344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99AF064-3B4E-C210-4D9A-EFE2730C05FA}"/>
              </a:ext>
            </a:extLst>
          </p:cNvPr>
          <p:cNvSpPr txBox="1"/>
          <p:nvPr/>
        </p:nvSpPr>
        <p:spPr>
          <a:xfrm>
            <a:off x="1368979" y="2866154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DFC421E-EF94-2744-91AA-B9B38C887CDD}"/>
              </a:ext>
            </a:extLst>
          </p:cNvPr>
          <p:cNvSpPr txBox="1"/>
          <p:nvPr/>
        </p:nvSpPr>
        <p:spPr>
          <a:xfrm>
            <a:off x="1372645" y="3811595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463D654-F261-85A3-1B5A-36CD731520B0}"/>
              </a:ext>
            </a:extLst>
          </p:cNvPr>
          <p:cNvSpPr txBox="1"/>
          <p:nvPr/>
        </p:nvSpPr>
        <p:spPr>
          <a:xfrm>
            <a:off x="1352647" y="4724832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D2203E6-1917-C522-190E-DC047F7C7CEF}"/>
              </a:ext>
            </a:extLst>
          </p:cNvPr>
          <p:cNvSpPr txBox="1"/>
          <p:nvPr/>
        </p:nvSpPr>
        <p:spPr>
          <a:xfrm>
            <a:off x="838200" y="571107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2000" dirty="0"/>
              <a:t> , RULES</a:t>
            </a:r>
          </a:p>
        </p:txBody>
      </p:sp>
      <p:cxnSp>
        <p:nvCxnSpPr>
          <p:cNvPr id="50" name="Curved Connector 49">
            <a:extLst>
              <a:ext uri="{FF2B5EF4-FFF2-40B4-BE49-F238E27FC236}">
                <a16:creationId xmlns:a16="http://schemas.microsoft.com/office/drawing/2014/main" id="{B79E9D9E-985F-3488-BF6C-02BDE39C7E50}"/>
              </a:ext>
            </a:extLst>
          </p:cNvPr>
          <p:cNvCxnSpPr>
            <a:cxnSpLocks/>
            <a:stCxn id="29" idx="5"/>
            <a:endCxn id="29" idx="7"/>
          </p:cNvCxnSpPr>
          <p:nvPr/>
        </p:nvCxnSpPr>
        <p:spPr>
          <a:xfrm rot="5400000" flipH="1">
            <a:off x="4972382" y="3866289"/>
            <a:ext cx="426985" cy="12700"/>
          </a:xfrm>
          <a:prstGeom prst="curvedConnector5">
            <a:avLst>
              <a:gd name="adj1" fmla="val -53538"/>
              <a:gd name="adj2" fmla="val -4031181"/>
              <a:gd name="adj3" fmla="val 15353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11CD7EC2-1255-8BCF-9A65-499E5045161D}"/>
              </a:ext>
            </a:extLst>
          </p:cNvPr>
          <p:cNvCxnSpPr>
            <a:cxnSpLocks/>
            <a:stCxn id="17" idx="6"/>
          </p:cNvCxnSpPr>
          <p:nvPr/>
        </p:nvCxnSpPr>
        <p:spPr>
          <a:xfrm flipV="1">
            <a:off x="2372981" y="4232181"/>
            <a:ext cx="2489510" cy="21266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BC520936-7DBE-C1B9-A6F6-D0E64252BFB9}"/>
              </a:ext>
            </a:extLst>
          </p:cNvPr>
          <p:cNvSpPr txBox="1"/>
          <p:nvPr/>
        </p:nvSpPr>
        <p:spPr>
          <a:xfrm rot="5400000">
            <a:off x="4975588" y="3827116"/>
            <a:ext cx="1733043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anythihg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8D2B7A3-34A7-5D6F-EF67-F9195DE17105}"/>
              </a:ext>
            </a:extLst>
          </p:cNvPr>
          <p:cNvSpPr txBox="1"/>
          <p:nvPr/>
        </p:nvSpPr>
        <p:spPr>
          <a:xfrm rot="19324528">
            <a:off x="2464005" y="4878400"/>
            <a:ext cx="2202649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anything</a:t>
            </a:r>
            <a:r>
              <a:rPr lang="en-US" sz="2000" dirty="0"/>
              <a:t> , oops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13F85F-495A-F629-AE85-6F9A4137A99E}"/>
              </a:ext>
            </a:extLst>
          </p:cNvPr>
          <p:cNvSpPr txBox="1"/>
          <p:nvPr/>
        </p:nvSpPr>
        <p:spPr>
          <a:xfrm>
            <a:off x="432144" y="5609238"/>
            <a:ext cx="8768747" cy="120032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b="1" u="sng" dirty="0"/>
              <a:t>Functions, not partial functions</a:t>
            </a:r>
            <a:r>
              <a:rPr lang="en-US" sz="2400" i="1" dirty="0"/>
              <a:t> Use an error state</a:t>
            </a:r>
            <a:endParaRPr lang="en-US" sz="2400" b="1" u="sng" dirty="0"/>
          </a:p>
          <a:p>
            <a:r>
              <a:rPr lang="en-US" sz="2400" dirty="0"/>
              <a:t>You have to specify a state transition for every input from every state</a:t>
            </a:r>
          </a:p>
          <a:p>
            <a:r>
              <a:rPr lang="en-US" sz="2400" dirty="0"/>
              <a:t>You have to specify an output for every input from every state</a:t>
            </a:r>
          </a:p>
        </p:txBody>
      </p:sp>
    </p:spTree>
    <p:extLst>
      <p:ext uri="{BB962C8B-B14F-4D97-AF65-F5344CB8AC3E}">
        <p14:creationId xmlns:p14="http://schemas.microsoft.com/office/powerpoint/2010/main" val="388551518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9E4D9A-BB8B-84E0-C1E8-D314FFFF5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a Finite State Machine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1068F5-3525-15C0-36BE-CD9EB75E0A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Traces</a:t>
            </a:r>
          </a:p>
        </p:txBody>
      </p:sp>
    </p:spTree>
    <p:extLst>
      <p:ext uri="{BB962C8B-B14F-4D97-AF65-F5344CB8AC3E}">
        <p14:creationId xmlns:p14="http://schemas.microsoft.com/office/powerpoint/2010/main" val="197670063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93C428C-CC6F-564C-9AD9-F15496438083}"/>
              </a:ext>
            </a:extLst>
          </p:cNvPr>
          <p:cNvSpPr/>
          <p:nvPr/>
        </p:nvSpPr>
        <p:spPr>
          <a:xfrm>
            <a:off x="1689491" y="14144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1BF2CB-E872-FF43-B081-FDE0077096F8}"/>
              </a:ext>
            </a:extLst>
          </p:cNvPr>
          <p:cNvCxnSpPr/>
          <p:nvPr/>
        </p:nvCxnSpPr>
        <p:spPr>
          <a:xfrm>
            <a:off x="1157848" y="1716382"/>
            <a:ext cx="5262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C4ABCBD-5447-324D-88CB-79CD069628D6}"/>
              </a:ext>
            </a:extLst>
          </p:cNvPr>
          <p:cNvCxnSpPr>
            <a:cxnSpLocks/>
            <a:stCxn id="10" idx="4"/>
            <a:endCxn id="22" idx="0"/>
          </p:cNvCxnSpPr>
          <p:nvPr/>
        </p:nvCxnSpPr>
        <p:spPr>
          <a:xfrm>
            <a:off x="2025921" y="2018307"/>
            <a:ext cx="356" cy="310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70CE71-8DD7-6F4B-8474-2C8ED74C51AE}"/>
              </a:ext>
            </a:extLst>
          </p:cNvPr>
          <p:cNvSpPr txBox="1"/>
          <p:nvPr/>
        </p:nvSpPr>
        <p:spPr>
          <a:xfrm rot="2075051">
            <a:off x="3206543" y="2139831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47A25FA-5AEF-3940-9189-55600BCEF481}"/>
              </a:ext>
            </a:extLst>
          </p:cNvPr>
          <p:cNvSpPr/>
          <p:nvPr/>
        </p:nvSpPr>
        <p:spPr>
          <a:xfrm>
            <a:off x="1689847" y="23287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DD366E-764F-0F40-A0BB-B9CFB13D7C0F}"/>
              </a:ext>
            </a:extLst>
          </p:cNvPr>
          <p:cNvSpPr/>
          <p:nvPr/>
        </p:nvSpPr>
        <p:spPr>
          <a:xfrm>
            <a:off x="1689491" y="3254850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0A16120-E7A4-0E4A-A378-F4944EE60FCF}"/>
              </a:ext>
            </a:extLst>
          </p:cNvPr>
          <p:cNvSpPr/>
          <p:nvPr/>
        </p:nvSpPr>
        <p:spPr>
          <a:xfrm>
            <a:off x="1700121" y="419564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F5F12C7-4901-D440-AA77-E3C2A1F45159}"/>
              </a:ext>
            </a:extLst>
          </p:cNvPr>
          <p:cNvSpPr/>
          <p:nvPr/>
        </p:nvSpPr>
        <p:spPr>
          <a:xfrm>
            <a:off x="1700121" y="513077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CB422D-0774-ED4D-A149-C828E86E4BCC}"/>
              </a:ext>
            </a:extLst>
          </p:cNvPr>
          <p:cNvSpPr/>
          <p:nvPr/>
        </p:nvSpPr>
        <p:spPr>
          <a:xfrm>
            <a:off x="1700121" y="60568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B0B2D7F-D946-D746-A54B-C1DE8C056770}"/>
              </a:ext>
            </a:extLst>
          </p:cNvPr>
          <p:cNvCxnSpPr>
            <a:cxnSpLocks/>
            <a:stCxn id="25" idx="4"/>
            <a:endCxn id="26" idx="0"/>
          </p:cNvCxnSpPr>
          <p:nvPr/>
        </p:nvCxnSpPr>
        <p:spPr>
          <a:xfrm>
            <a:off x="2036551" y="5734625"/>
            <a:ext cx="0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66E067C-D148-4A4F-B3C5-AEA6DF8A53E9}"/>
              </a:ext>
            </a:extLst>
          </p:cNvPr>
          <p:cNvCxnSpPr>
            <a:cxnSpLocks/>
            <a:stCxn id="24" idx="4"/>
            <a:endCxn id="25" idx="0"/>
          </p:cNvCxnSpPr>
          <p:nvPr/>
        </p:nvCxnSpPr>
        <p:spPr>
          <a:xfrm>
            <a:off x="2036551" y="4799492"/>
            <a:ext cx="0" cy="3312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EBFB671-22DF-2646-8B11-A2BF91AD4F05}"/>
              </a:ext>
            </a:extLst>
          </p:cNvPr>
          <p:cNvCxnSpPr>
            <a:cxnSpLocks/>
            <a:stCxn id="23" idx="4"/>
            <a:endCxn id="24" idx="0"/>
          </p:cNvCxnSpPr>
          <p:nvPr/>
        </p:nvCxnSpPr>
        <p:spPr>
          <a:xfrm>
            <a:off x="2025921" y="3858699"/>
            <a:ext cx="10630" cy="3369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F88FC71-E5B4-4A4F-9670-08AC50559103}"/>
              </a:ext>
            </a:extLst>
          </p:cNvPr>
          <p:cNvCxnSpPr>
            <a:cxnSpLocks/>
            <a:stCxn id="22" idx="4"/>
            <a:endCxn id="23" idx="0"/>
          </p:cNvCxnSpPr>
          <p:nvPr/>
        </p:nvCxnSpPr>
        <p:spPr>
          <a:xfrm flipH="1">
            <a:off x="2025921" y="2932612"/>
            <a:ext cx="356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8507B0FC-E508-194E-9A00-E9033D9A8FC2}"/>
              </a:ext>
            </a:extLst>
          </p:cNvPr>
          <p:cNvSpPr/>
          <p:nvPr/>
        </p:nvSpPr>
        <p:spPr>
          <a:xfrm>
            <a:off x="4611553" y="356436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74AA065-234C-A146-B58B-48EF4903D380}"/>
              </a:ext>
            </a:extLst>
          </p:cNvPr>
          <p:cNvCxnSpPr>
            <a:cxnSpLocks/>
            <a:stCxn id="10" idx="6"/>
            <a:endCxn id="44" idx="0"/>
          </p:cNvCxnSpPr>
          <p:nvPr/>
        </p:nvCxnSpPr>
        <p:spPr>
          <a:xfrm>
            <a:off x="2362351" y="1716383"/>
            <a:ext cx="2585632" cy="184798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0668705-8CE6-4A49-AA38-8C3A8E1E87CF}"/>
              </a:ext>
            </a:extLst>
          </p:cNvPr>
          <p:cNvCxnSpPr>
            <a:cxnSpLocks/>
            <a:stCxn id="22" idx="6"/>
            <a:endCxn id="44" idx="1"/>
          </p:cNvCxnSpPr>
          <p:nvPr/>
        </p:nvCxnSpPr>
        <p:spPr>
          <a:xfrm>
            <a:off x="2362707" y="2630688"/>
            <a:ext cx="2347384" cy="10221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D99691E-4BC2-B047-A6FD-68DC2964F345}"/>
              </a:ext>
            </a:extLst>
          </p:cNvPr>
          <p:cNvCxnSpPr>
            <a:cxnSpLocks/>
            <a:stCxn id="23" idx="6"/>
            <a:endCxn id="44" idx="2"/>
          </p:cNvCxnSpPr>
          <p:nvPr/>
        </p:nvCxnSpPr>
        <p:spPr>
          <a:xfrm>
            <a:off x="2362351" y="3556775"/>
            <a:ext cx="2249202" cy="3095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4824C12-EF60-874B-81EE-5C499D95AB31}"/>
              </a:ext>
            </a:extLst>
          </p:cNvPr>
          <p:cNvCxnSpPr>
            <a:cxnSpLocks/>
            <a:stCxn id="24" idx="6"/>
          </p:cNvCxnSpPr>
          <p:nvPr/>
        </p:nvCxnSpPr>
        <p:spPr>
          <a:xfrm flipV="1">
            <a:off x="2372981" y="3989740"/>
            <a:ext cx="2248846" cy="507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14BE733-9301-A048-A27C-58EA6656F07A}"/>
              </a:ext>
            </a:extLst>
          </p:cNvPr>
          <p:cNvCxnSpPr>
            <a:cxnSpLocks/>
            <a:stCxn id="25" idx="6"/>
            <a:endCxn id="44" idx="3"/>
          </p:cNvCxnSpPr>
          <p:nvPr/>
        </p:nvCxnSpPr>
        <p:spPr>
          <a:xfrm flipV="1">
            <a:off x="2372981" y="4079781"/>
            <a:ext cx="2337110" cy="13529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C330116-D109-7B4A-8F8C-B445B287984B}"/>
              </a:ext>
            </a:extLst>
          </p:cNvPr>
          <p:cNvSpPr txBox="1"/>
          <p:nvPr/>
        </p:nvSpPr>
        <p:spPr>
          <a:xfrm rot="1577700">
            <a:off x="2683081" y="262733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EF2B0B-9F6A-BB4A-887C-3C262EBFD49D}"/>
              </a:ext>
            </a:extLst>
          </p:cNvPr>
          <p:cNvSpPr txBox="1"/>
          <p:nvPr/>
        </p:nvSpPr>
        <p:spPr>
          <a:xfrm rot="596369">
            <a:off x="2711621" y="331038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59DC5F3-FD68-7849-BAF4-3961070763BA}"/>
              </a:ext>
            </a:extLst>
          </p:cNvPr>
          <p:cNvSpPr txBox="1"/>
          <p:nvPr/>
        </p:nvSpPr>
        <p:spPr>
          <a:xfrm rot="20979481">
            <a:off x="2703037" y="3905690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1E269AF-400B-2149-AA4C-82BF7E7357D7}"/>
              </a:ext>
            </a:extLst>
          </p:cNvPr>
          <p:cNvSpPr txBox="1"/>
          <p:nvPr/>
        </p:nvSpPr>
        <p:spPr>
          <a:xfrm rot="19959365">
            <a:off x="2676604" y="455175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44577FD-BABB-054A-946A-CA43F1FDC8EA}"/>
              </a:ext>
            </a:extLst>
          </p:cNvPr>
          <p:cNvSpPr txBox="1"/>
          <p:nvPr/>
        </p:nvSpPr>
        <p:spPr>
          <a:xfrm>
            <a:off x="1290970" y="192344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BBF8797-9857-874B-84F6-9673CC9D3196}"/>
              </a:ext>
            </a:extLst>
          </p:cNvPr>
          <p:cNvSpPr txBox="1"/>
          <p:nvPr/>
        </p:nvSpPr>
        <p:spPr>
          <a:xfrm>
            <a:off x="1368979" y="2866154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80EA68C-7341-784E-9728-80D21D738CF6}"/>
              </a:ext>
            </a:extLst>
          </p:cNvPr>
          <p:cNvSpPr txBox="1"/>
          <p:nvPr/>
        </p:nvSpPr>
        <p:spPr>
          <a:xfrm>
            <a:off x="1372645" y="3811595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C113F50-C4C0-DB4F-80DC-98BF03E93860}"/>
              </a:ext>
            </a:extLst>
          </p:cNvPr>
          <p:cNvSpPr txBox="1"/>
          <p:nvPr/>
        </p:nvSpPr>
        <p:spPr>
          <a:xfrm>
            <a:off x="1352647" y="4724832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D91ED43-9FF7-AF4E-B740-14ECE7378EE6}"/>
              </a:ext>
            </a:extLst>
          </p:cNvPr>
          <p:cNvSpPr txBox="1"/>
          <p:nvPr/>
        </p:nvSpPr>
        <p:spPr>
          <a:xfrm>
            <a:off x="838200" y="571107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2000" dirty="0"/>
              <a:t> , RULES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cxnSp>
        <p:nvCxnSpPr>
          <p:cNvPr id="4" name="Curved Connector 3">
            <a:extLst>
              <a:ext uri="{FF2B5EF4-FFF2-40B4-BE49-F238E27FC236}">
                <a16:creationId xmlns:a16="http://schemas.microsoft.com/office/drawing/2014/main" id="{ED8F6AEC-8B76-7886-D4FD-D695BA3F697F}"/>
              </a:ext>
            </a:extLst>
          </p:cNvPr>
          <p:cNvCxnSpPr>
            <a:cxnSpLocks/>
            <a:stCxn id="44" idx="5"/>
            <a:endCxn id="44" idx="7"/>
          </p:cNvCxnSpPr>
          <p:nvPr/>
        </p:nvCxnSpPr>
        <p:spPr>
          <a:xfrm rot="5400000" flipH="1">
            <a:off x="4972382" y="3866289"/>
            <a:ext cx="426985" cy="12700"/>
          </a:xfrm>
          <a:prstGeom prst="curvedConnector5">
            <a:avLst>
              <a:gd name="adj1" fmla="val -53538"/>
              <a:gd name="adj2" fmla="val -4031181"/>
              <a:gd name="adj3" fmla="val 15353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C41AC1D-6B7C-1E8E-8078-3962C82C4C00}"/>
              </a:ext>
            </a:extLst>
          </p:cNvPr>
          <p:cNvCxnSpPr>
            <a:cxnSpLocks/>
            <a:stCxn id="26" idx="6"/>
          </p:cNvCxnSpPr>
          <p:nvPr/>
        </p:nvCxnSpPr>
        <p:spPr>
          <a:xfrm flipV="1">
            <a:off x="2372981" y="4232181"/>
            <a:ext cx="2489510" cy="21266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A38BE5E-1966-F2AE-7AF3-6F525C90CEE3}"/>
              </a:ext>
            </a:extLst>
          </p:cNvPr>
          <p:cNvSpPr txBox="1"/>
          <p:nvPr/>
        </p:nvSpPr>
        <p:spPr>
          <a:xfrm rot="5400000">
            <a:off x="4975588" y="3827116"/>
            <a:ext cx="1733043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anythihg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675F41-0AAB-1862-045C-386224430E08}"/>
              </a:ext>
            </a:extLst>
          </p:cNvPr>
          <p:cNvSpPr txBox="1"/>
          <p:nvPr/>
        </p:nvSpPr>
        <p:spPr>
          <a:xfrm rot="19324528">
            <a:off x="2464005" y="4878400"/>
            <a:ext cx="2202649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anything</a:t>
            </a:r>
            <a:r>
              <a:rPr lang="en-US" sz="2000" dirty="0"/>
              <a:t> , oops</a:t>
            </a:r>
          </a:p>
        </p:txBody>
      </p:sp>
    </p:spTree>
    <p:extLst>
      <p:ext uri="{BB962C8B-B14F-4D97-AF65-F5344CB8AC3E}">
        <p14:creationId xmlns:p14="http://schemas.microsoft.com/office/powerpoint/2010/main" val="102589267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FBFA188-9B60-8DA1-2693-2154368D972D}"/>
              </a:ext>
            </a:extLst>
          </p:cNvPr>
          <p:cNvSpPr/>
          <p:nvPr/>
        </p:nvSpPr>
        <p:spPr>
          <a:xfrm>
            <a:off x="1689491" y="14144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7569DFD-1BDC-6698-16A4-D1C7C753E239}"/>
              </a:ext>
            </a:extLst>
          </p:cNvPr>
          <p:cNvCxnSpPr/>
          <p:nvPr/>
        </p:nvCxnSpPr>
        <p:spPr>
          <a:xfrm>
            <a:off x="1157848" y="1716382"/>
            <a:ext cx="5262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127C8D7-ABED-168F-D571-562D9D46F54E}"/>
              </a:ext>
            </a:extLst>
          </p:cNvPr>
          <p:cNvCxnSpPr>
            <a:cxnSpLocks/>
            <a:stCxn id="3" idx="4"/>
            <a:endCxn id="7" idx="0"/>
          </p:cNvCxnSpPr>
          <p:nvPr/>
        </p:nvCxnSpPr>
        <p:spPr>
          <a:xfrm>
            <a:off x="2025921" y="2018307"/>
            <a:ext cx="356" cy="310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DA9E88C-AEFF-EFF3-5DC0-DB4709296445}"/>
              </a:ext>
            </a:extLst>
          </p:cNvPr>
          <p:cNvSpPr txBox="1"/>
          <p:nvPr/>
        </p:nvSpPr>
        <p:spPr>
          <a:xfrm rot="2075051">
            <a:off x="3206543" y="2139831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886F6B3-C8A7-53B2-7E36-CFC5324EF431}"/>
              </a:ext>
            </a:extLst>
          </p:cNvPr>
          <p:cNvSpPr/>
          <p:nvPr/>
        </p:nvSpPr>
        <p:spPr>
          <a:xfrm>
            <a:off x="1689847" y="23287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6D1A0DF-51F6-D2A1-9E33-8523158678D2}"/>
              </a:ext>
            </a:extLst>
          </p:cNvPr>
          <p:cNvSpPr/>
          <p:nvPr/>
        </p:nvSpPr>
        <p:spPr>
          <a:xfrm>
            <a:off x="1689491" y="3254850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56EC471-358D-092A-557A-5A43AE0CD493}"/>
              </a:ext>
            </a:extLst>
          </p:cNvPr>
          <p:cNvSpPr/>
          <p:nvPr/>
        </p:nvSpPr>
        <p:spPr>
          <a:xfrm>
            <a:off x="1700121" y="419564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26F8BFA-9CE6-6B35-2FAF-568D3B0FD38A}"/>
              </a:ext>
            </a:extLst>
          </p:cNvPr>
          <p:cNvSpPr/>
          <p:nvPr/>
        </p:nvSpPr>
        <p:spPr>
          <a:xfrm>
            <a:off x="1700121" y="513077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F018BCA-1F67-9171-E894-8546E954C694}"/>
              </a:ext>
            </a:extLst>
          </p:cNvPr>
          <p:cNvSpPr/>
          <p:nvPr/>
        </p:nvSpPr>
        <p:spPr>
          <a:xfrm>
            <a:off x="1700121" y="60568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AE2F57F-DE2F-B260-DFCF-ECB9BEB0DCB2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>
            <a:off x="2036551" y="5734625"/>
            <a:ext cx="0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D5893C-1D7A-EB7C-DA85-D06EC381F8CF}"/>
              </a:ext>
            </a:extLst>
          </p:cNvPr>
          <p:cNvCxnSpPr>
            <a:cxnSpLocks/>
            <a:stCxn id="9" idx="4"/>
            <a:endCxn id="12" idx="0"/>
          </p:cNvCxnSpPr>
          <p:nvPr/>
        </p:nvCxnSpPr>
        <p:spPr>
          <a:xfrm>
            <a:off x="2036551" y="4799492"/>
            <a:ext cx="0" cy="3312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B021236-7ED7-D35A-81A5-C39EDDD5C895}"/>
              </a:ext>
            </a:extLst>
          </p:cNvPr>
          <p:cNvCxnSpPr>
            <a:cxnSpLocks/>
            <a:stCxn id="8" idx="4"/>
            <a:endCxn id="9" idx="0"/>
          </p:cNvCxnSpPr>
          <p:nvPr/>
        </p:nvCxnSpPr>
        <p:spPr>
          <a:xfrm>
            <a:off x="2025921" y="3858699"/>
            <a:ext cx="10630" cy="3369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AAB7459-8A54-D5CE-26EA-B619FE48A6C5}"/>
              </a:ext>
            </a:extLst>
          </p:cNvPr>
          <p:cNvCxnSpPr>
            <a:cxnSpLocks/>
            <a:stCxn id="7" idx="4"/>
            <a:endCxn id="8" idx="0"/>
          </p:cNvCxnSpPr>
          <p:nvPr/>
        </p:nvCxnSpPr>
        <p:spPr>
          <a:xfrm flipH="1">
            <a:off x="2025921" y="2932612"/>
            <a:ext cx="356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B9601262-6120-F798-775D-DD4014308835}"/>
              </a:ext>
            </a:extLst>
          </p:cNvPr>
          <p:cNvSpPr/>
          <p:nvPr/>
        </p:nvSpPr>
        <p:spPr>
          <a:xfrm>
            <a:off x="4611553" y="356436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B05C69D-FF09-EFFA-8C54-B5475535AE95}"/>
              </a:ext>
            </a:extLst>
          </p:cNvPr>
          <p:cNvCxnSpPr>
            <a:cxnSpLocks/>
            <a:stCxn id="3" idx="6"/>
            <a:endCxn id="19" idx="0"/>
          </p:cNvCxnSpPr>
          <p:nvPr/>
        </p:nvCxnSpPr>
        <p:spPr>
          <a:xfrm>
            <a:off x="2362351" y="1716383"/>
            <a:ext cx="2585632" cy="184798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F98B002-D03C-2B2F-55CD-BBAFBFA1455E}"/>
              </a:ext>
            </a:extLst>
          </p:cNvPr>
          <p:cNvCxnSpPr>
            <a:cxnSpLocks/>
            <a:stCxn id="7" idx="6"/>
            <a:endCxn id="19" idx="1"/>
          </p:cNvCxnSpPr>
          <p:nvPr/>
        </p:nvCxnSpPr>
        <p:spPr>
          <a:xfrm>
            <a:off x="2362707" y="2630688"/>
            <a:ext cx="2347384" cy="10221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65E1F5D-E0D9-4816-0623-C4F2A847E420}"/>
              </a:ext>
            </a:extLst>
          </p:cNvPr>
          <p:cNvCxnSpPr>
            <a:cxnSpLocks/>
            <a:stCxn id="8" idx="6"/>
            <a:endCxn id="19" idx="2"/>
          </p:cNvCxnSpPr>
          <p:nvPr/>
        </p:nvCxnSpPr>
        <p:spPr>
          <a:xfrm>
            <a:off x="2362351" y="3556775"/>
            <a:ext cx="2249202" cy="3095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F1A37A8-D676-C2B3-2835-A1FBE9814F2E}"/>
              </a:ext>
            </a:extLst>
          </p:cNvPr>
          <p:cNvCxnSpPr>
            <a:cxnSpLocks/>
            <a:stCxn id="9" idx="6"/>
          </p:cNvCxnSpPr>
          <p:nvPr/>
        </p:nvCxnSpPr>
        <p:spPr>
          <a:xfrm flipV="1">
            <a:off x="2372981" y="3989740"/>
            <a:ext cx="2248846" cy="507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DF1ECE1-472F-F184-34E0-91CB2D022FA2}"/>
              </a:ext>
            </a:extLst>
          </p:cNvPr>
          <p:cNvCxnSpPr>
            <a:cxnSpLocks/>
            <a:stCxn id="12" idx="6"/>
            <a:endCxn id="19" idx="3"/>
          </p:cNvCxnSpPr>
          <p:nvPr/>
        </p:nvCxnSpPr>
        <p:spPr>
          <a:xfrm flipV="1">
            <a:off x="2372981" y="4079781"/>
            <a:ext cx="2337110" cy="13529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655D4470-3A59-55AA-DA1B-9CCF9ED5E4F0}"/>
              </a:ext>
            </a:extLst>
          </p:cNvPr>
          <p:cNvSpPr txBox="1"/>
          <p:nvPr/>
        </p:nvSpPr>
        <p:spPr>
          <a:xfrm rot="1577700">
            <a:off x="2683081" y="262733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75C2B7E-DC42-E0F7-1209-8E216C9FBAAB}"/>
              </a:ext>
            </a:extLst>
          </p:cNvPr>
          <p:cNvSpPr txBox="1"/>
          <p:nvPr/>
        </p:nvSpPr>
        <p:spPr>
          <a:xfrm rot="596369">
            <a:off x="2711621" y="331038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17C1A83-1388-38BC-8581-9D6D61FAE25B}"/>
              </a:ext>
            </a:extLst>
          </p:cNvPr>
          <p:cNvSpPr txBox="1"/>
          <p:nvPr/>
        </p:nvSpPr>
        <p:spPr>
          <a:xfrm rot="20979481">
            <a:off x="2703037" y="3905690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6932376-1BEB-FD7F-A90A-D7770B8A0598}"/>
              </a:ext>
            </a:extLst>
          </p:cNvPr>
          <p:cNvSpPr txBox="1"/>
          <p:nvPr/>
        </p:nvSpPr>
        <p:spPr>
          <a:xfrm rot="19959365">
            <a:off x="2676604" y="455175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ADA5102-4367-D8A2-2360-843AAE8BF83E}"/>
              </a:ext>
            </a:extLst>
          </p:cNvPr>
          <p:cNvSpPr txBox="1"/>
          <p:nvPr/>
        </p:nvSpPr>
        <p:spPr>
          <a:xfrm>
            <a:off x="1290970" y="192344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50B2B93-CB61-D6E6-5825-25290642E7F5}"/>
              </a:ext>
            </a:extLst>
          </p:cNvPr>
          <p:cNvSpPr txBox="1"/>
          <p:nvPr/>
        </p:nvSpPr>
        <p:spPr>
          <a:xfrm>
            <a:off x="1368979" y="2866154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BD38338-0F6E-87B1-174F-3C964BB6860B}"/>
              </a:ext>
            </a:extLst>
          </p:cNvPr>
          <p:cNvSpPr txBox="1"/>
          <p:nvPr/>
        </p:nvSpPr>
        <p:spPr>
          <a:xfrm>
            <a:off x="1372645" y="3811595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EEBEB04-B2B6-C8CD-72B3-EAEEEEFEF6F7}"/>
              </a:ext>
            </a:extLst>
          </p:cNvPr>
          <p:cNvSpPr txBox="1"/>
          <p:nvPr/>
        </p:nvSpPr>
        <p:spPr>
          <a:xfrm>
            <a:off x="1352647" y="4724832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57D8A7E-70CA-FB85-B8AE-11C964CF343C}"/>
              </a:ext>
            </a:extLst>
          </p:cNvPr>
          <p:cNvSpPr txBox="1"/>
          <p:nvPr/>
        </p:nvSpPr>
        <p:spPr>
          <a:xfrm>
            <a:off x="838200" y="571107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2000" dirty="0"/>
              <a:t> , RULES</a:t>
            </a:r>
          </a:p>
        </p:txBody>
      </p:sp>
      <p:cxnSp>
        <p:nvCxnSpPr>
          <p:cNvPr id="50" name="Curved Connector 49">
            <a:extLst>
              <a:ext uri="{FF2B5EF4-FFF2-40B4-BE49-F238E27FC236}">
                <a16:creationId xmlns:a16="http://schemas.microsoft.com/office/drawing/2014/main" id="{9B5CBBEC-CE51-738A-66A7-54BF81A8DB31}"/>
              </a:ext>
            </a:extLst>
          </p:cNvPr>
          <p:cNvCxnSpPr>
            <a:cxnSpLocks/>
            <a:stCxn id="19" idx="5"/>
            <a:endCxn id="19" idx="7"/>
          </p:cNvCxnSpPr>
          <p:nvPr/>
        </p:nvCxnSpPr>
        <p:spPr>
          <a:xfrm rot="5400000" flipH="1">
            <a:off x="4972382" y="3866289"/>
            <a:ext cx="426985" cy="12700"/>
          </a:xfrm>
          <a:prstGeom prst="curvedConnector5">
            <a:avLst>
              <a:gd name="adj1" fmla="val -53538"/>
              <a:gd name="adj2" fmla="val -4031181"/>
              <a:gd name="adj3" fmla="val 15353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FE5A46D7-BFA8-B225-8952-913373D7C5BC}"/>
              </a:ext>
            </a:extLst>
          </p:cNvPr>
          <p:cNvCxnSpPr>
            <a:cxnSpLocks/>
            <a:stCxn id="14" idx="6"/>
          </p:cNvCxnSpPr>
          <p:nvPr/>
        </p:nvCxnSpPr>
        <p:spPr>
          <a:xfrm flipV="1">
            <a:off x="2372981" y="4232181"/>
            <a:ext cx="2489510" cy="21266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987611DF-D7D0-D30A-8FE3-DF07C482D820}"/>
              </a:ext>
            </a:extLst>
          </p:cNvPr>
          <p:cNvSpPr txBox="1"/>
          <p:nvPr/>
        </p:nvSpPr>
        <p:spPr>
          <a:xfrm rot="5400000">
            <a:off x="4975588" y="3827116"/>
            <a:ext cx="1733043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anythihg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7E8CF30-AF37-9671-EBCD-148507F39303}"/>
              </a:ext>
            </a:extLst>
          </p:cNvPr>
          <p:cNvSpPr txBox="1"/>
          <p:nvPr/>
        </p:nvSpPr>
        <p:spPr>
          <a:xfrm rot="19324528">
            <a:off x="2464005" y="4878400"/>
            <a:ext cx="2202649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anything</a:t>
            </a:r>
            <a:r>
              <a:rPr lang="en-US" sz="2000" dirty="0"/>
              <a:t> , oops</a:t>
            </a:r>
          </a:p>
        </p:txBody>
      </p:sp>
    </p:spTree>
    <p:extLst>
      <p:ext uri="{BB962C8B-B14F-4D97-AF65-F5344CB8AC3E}">
        <p14:creationId xmlns:p14="http://schemas.microsoft.com/office/powerpoint/2010/main" val="376301775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7538723" y="2988817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FE786C6-6E02-1867-D249-7951C22E5B6C}"/>
              </a:ext>
            </a:extLst>
          </p:cNvPr>
          <p:cNvSpPr/>
          <p:nvPr/>
        </p:nvSpPr>
        <p:spPr>
          <a:xfrm>
            <a:off x="1689491" y="14144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75AE9C6-910E-E303-5A2A-C755C0CB7A38}"/>
              </a:ext>
            </a:extLst>
          </p:cNvPr>
          <p:cNvCxnSpPr/>
          <p:nvPr/>
        </p:nvCxnSpPr>
        <p:spPr>
          <a:xfrm>
            <a:off x="1157848" y="1716382"/>
            <a:ext cx="5262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3B54CBD-F3E1-5EC6-E364-16F245C55873}"/>
              </a:ext>
            </a:extLst>
          </p:cNvPr>
          <p:cNvCxnSpPr>
            <a:cxnSpLocks/>
            <a:stCxn id="4" idx="4"/>
            <a:endCxn id="8" idx="0"/>
          </p:cNvCxnSpPr>
          <p:nvPr/>
        </p:nvCxnSpPr>
        <p:spPr>
          <a:xfrm>
            <a:off x="2025921" y="2018307"/>
            <a:ext cx="356" cy="310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26B7FE8-DDD7-1115-BE8C-2A5E455E91D7}"/>
              </a:ext>
            </a:extLst>
          </p:cNvPr>
          <p:cNvSpPr txBox="1"/>
          <p:nvPr/>
        </p:nvSpPr>
        <p:spPr>
          <a:xfrm rot="2075051">
            <a:off x="3206543" y="2139831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12F2A43-3DC1-4F44-0418-7480D586E7AA}"/>
              </a:ext>
            </a:extLst>
          </p:cNvPr>
          <p:cNvSpPr/>
          <p:nvPr/>
        </p:nvSpPr>
        <p:spPr>
          <a:xfrm>
            <a:off x="1689847" y="23287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3C83356-A3B6-CA56-6BDB-E8C26F1C10C5}"/>
              </a:ext>
            </a:extLst>
          </p:cNvPr>
          <p:cNvSpPr/>
          <p:nvPr/>
        </p:nvSpPr>
        <p:spPr>
          <a:xfrm>
            <a:off x="1689491" y="3254850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6DC65A1-F91A-5EED-49A0-4032F29EEF72}"/>
              </a:ext>
            </a:extLst>
          </p:cNvPr>
          <p:cNvSpPr/>
          <p:nvPr/>
        </p:nvSpPr>
        <p:spPr>
          <a:xfrm>
            <a:off x="1700121" y="419564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D54F860-4758-1C4C-7DF7-D46938EE5ADE}"/>
              </a:ext>
            </a:extLst>
          </p:cNvPr>
          <p:cNvSpPr/>
          <p:nvPr/>
        </p:nvSpPr>
        <p:spPr>
          <a:xfrm>
            <a:off x="1700121" y="513077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6294FEA-2520-A3A6-D113-7E76001745CD}"/>
              </a:ext>
            </a:extLst>
          </p:cNvPr>
          <p:cNvSpPr/>
          <p:nvPr/>
        </p:nvSpPr>
        <p:spPr>
          <a:xfrm>
            <a:off x="1700121" y="60568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384779B-ABA2-1496-5524-330651D7DF70}"/>
              </a:ext>
            </a:extLst>
          </p:cNvPr>
          <p:cNvCxnSpPr>
            <a:cxnSpLocks/>
            <a:stCxn id="14" idx="4"/>
            <a:endCxn id="15" idx="0"/>
          </p:cNvCxnSpPr>
          <p:nvPr/>
        </p:nvCxnSpPr>
        <p:spPr>
          <a:xfrm>
            <a:off x="2036551" y="5734625"/>
            <a:ext cx="0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8B7E5D4-E66C-7904-DBE5-062F9F32D4D4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>
            <a:off x="2036551" y="4799492"/>
            <a:ext cx="0" cy="3312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CA2AAB0-2441-6A9E-AA8A-0EEDD5CADF75}"/>
              </a:ext>
            </a:extLst>
          </p:cNvPr>
          <p:cNvCxnSpPr>
            <a:cxnSpLocks/>
            <a:stCxn id="9" idx="4"/>
            <a:endCxn id="12" idx="0"/>
          </p:cNvCxnSpPr>
          <p:nvPr/>
        </p:nvCxnSpPr>
        <p:spPr>
          <a:xfrm>
            <a:off x="2025921" y="3858699"/>
            <a:ext cx="10630" cy="3369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55C4010-B7A5-114B-D9CE-88684071975B}"/>
              </a:ext>
            </a:extLst>
          </p:cNvPr>
          <p:cNvCxnSpPr>
            <a:cxnSpLocks/>
            <a:stCxn id="8" idx="4"/>
            <a:endCxn id="9" idx="0"/>
          </p:cNvCxnSpPr>
          <p:nvPr/>
        </p:nvCxnSpPr>
        <p:spPr>
          <a:xfrm flipH="1">
            <a:off x="2025921" y="2932612"/>
            <a:ext cx="356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8E77DDAC-22C1-3060-044F-E9D67B7070C4}"/>
              </a:ext>
            </a:extLst>
          </p:cNvPr>
          <p:cNvSpPr/>
          <p:nvPr/>
        </p:nvSpPr>
        <p:spPr>
          <a:xfrm>
            <a:off x="4611553" y="356436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DC1E775-3805-E9C7-7893-3C5D378C0DE4}"/>
              </a:ext>
            </a:extLst>
          </p:cNvPr>
          <p:cNvCxnSpPr>
            <a:cxnSpLocks/>
            <a:stCxn id="4" idx="6"/>
            <a:endCxn id="20" idx="0"/>
          </p:cNvCxnSpPr>
          <p:nvPr/>
        </p:nvCxnSpPr>
        <p:spPr>
          <a:xfrm>
            <a:off x="2362351" y="1716383"/>
            <a:ext cx="2585632" cy="184798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B7C7212-CC0D-C8D5-52A1-5A8DAA85B9C1}"/>
              </a:ext>
            </a:extLst>
          </p:cNvPr>
          <p:cNvCxnSpPr>
            <a:cxnSpLocks/>
            <a:stCxn id="8" idx="6"/>
            <a:endCxn id="20" idx="1"/>
          </p:cNvCxnSpPr>
          <p:nvPr/>
        </p:nvCxnSpPr>
        <p:spPr>
          <a:xfrm>
            <a:off x="2362707" y="2630688"/>
            <a:ext cx="2347384" cy="10221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94F6808-3CAC-26FB-5D01-D6099C1A1E97}"/>
              </a:ext>
            </a:extLst>
          </p:cNvPr>
          <p:cNvCxnSpPr>
            <a:cxnSpLocks/>
            <a:stCxn id="9" idx="6"/>
            <a:endCxn id="20" idx="2"/>
          </p:cNvCxnSpPr>
          <p:nvPr/>
        </p:nvCxnSpPr>
        <p:spPr>
          <a:xfrm>
            <a:off x="2362351" y="3556775"/>
            <a:ext cx="2249202" cy="3095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357BAA6-01B6-4935-2252-E62FA7AEF154}"/>
              </a:ext>
            </a:extLst>
          </p:cNvPr>
          <p:cNvCxnSpPr>
            <a:cxnSpLocks/>
            <a:stCxn id="12" idx="6"/>
          </p:cNvCxnSpPr>
          <p:nvPr/>
        </p:nvCxnSpPr>
        <p:spPr>
          <a:xfrm flipV="1">
            <a:off x="2372981" y="3989740"/>
            <a:ext cx="2248846" cy="507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A2A1DC3-3469-C79C-E610-E1125CF9A2E9}"/>
              </a:ext>
            </a:extLst>
          </p:cNvPr>
          <p:cNvCxnSpPr>
            <a:cxnSpLocks/>
            <a:stCxn id="14" idx="6"/>
            <a:endCxn id="20" idx="3"/>
          </p:cNvCxnSpPr>
          <p:nvPr/>
        </p:nvCxnSpPr>
        <p:spPr>
          <a:xfrm flipV="1">
            <a:off x="2372981" y="4079781"/>
            <a:ext cx="2337110" cy="13529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77E85C8-0E62-1346-B494-68BCFF7EAC82}"/>
              </a:ext>
            </a:extLst>
          </p:cNvPr>
          <p:cNvSpPr txBox="1"/>
          <p:nvPr/>
        </p:nvSpPr>
        <p:spPr>
          <a:xfrm rot="1577700">
            <a:off x="2683081" y="262733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9B5970C-4222-23E0-C1AB-DA05E527EFA3}"/>
              </a:ext>
            </a:extLst>
          </p:cNvPr>
          <p:cNvSpPr txBox="1"/>
          <p:nvPr/>
        </p:nvSpPr>
        <p:spPr>
          <a:xfrm rot="596369">
            <a:off x="2711621" y="331038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01B341-3893-E43B-D3A6-7E483486E593}"/>
              </a:ext>
            </a:extLst>
          </p:cNvPr>
          <p:cNvSpPr txBox="1"/>
          <p:nvPr/>
        </p:nvSpPr>
        <p:spPr>
          <a:xfrm rot="20979481">
            <a:off x="2703037" y="3905690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17D13BA-CBFB-E776-D21E-D6CC3835ED52}"/>
              </a:ext>
            </a:extLst>
          </p:cNvPr>
          <p:cNvSpPr txBox="1"/>
          <p:nvPr/>
        </p:nvSpPr>
        <p:spPr>
          <a:xfrm rot="19959365">
            <a:off x="2676604" y="455175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000262C-6848-281B-7674-27B84A98110B}"/>
              </a:ext>
            </a:extLst>
          </p:cNvPr>
          <p:cNvSpPr txBox="1"/>
          <p:nvPr/>
        </p:nvSpPr>
        <p:spPr>
          <a:xfrm>
            <a:off x="1290970" y="192344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27F0365-EEEE-556A-602A-0532DF59978A}"/>
              </a:ext>
            </a:extLst>
          </p:cNvPr>
          <p:cNvSpPr txBox="1"/>
          <p:nvPr/>
        </p:nvSpPr>
        <p:spPr>
          <a:xfrm>
            <a:off x="1368979" y="2866154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4946501-9258-A267-1226-E75F4D7DE9A3}"/>
              </a:ext>
            </a:extLst>
          </p:cNvPr>
          <p:cNvSpPr txBox="1"/>
          <p:nvPr/>
        </p:nvSpPr>
        <p:spPr>
          <a:xfrm>
            <a:off x="1372645" y="3811595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F7B25DA-CC9F-E9F7-0BF7-E6162B9FB01F}"/>
              </a:ext>
            </a:extLst>
          </p:cNvPr>
          <p:cNvSpPr txBox="1"/>
          <p:nvPr/>
        </p:nvSpPr>
        <p:spPr>
          <a:xfrm>
            <a:off x="1352647" y="4724832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365A38F-3204-7FA1-D150-8E4D9B495597}"/>
              </a:ext>
            </a:extLst>
          </p:cNvPr>
          <p:cNvSpPr txBox="1"/>
          <p:nvPr/>
        </p:nvSpPr>
        <p:spPr>
          <a:xfrm>
            <a:off x="838200" y="571107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2000" dirty="0"/>
              <a:t> , RULES</a:t>
            </a:r>
          </a:p>
        </p:txBody>
      </p:sp>
      <p:cxnSp>
        <p:nvCxnSpPr>
          <p:cNvPr id="52" name="Curved Connector 51">
            <a:extLst>
              <a:ext uri="{FF2B5EF4-FFF2-40B4-BE49-F238E27FC236}">
                <a16:creationId xmlns:a16="http://schemas.microsoft.com/office/drawing/2014/main" id="{C42B3BD8-06F0-635C-B161-2A9BA40D7471}"/>
              </a:ext>
            </a:extLst>
          </p:cNvPr>
          <p:cNvCxnSpPr>
            <a:cxnSpLocks/>
            <a:stCxn id="20" idx="5"/>
            <a:endCxn id="20" idx="7"/>
          </p:cNvCxnSpPr>
          <p:nvPr/>
        </p:nvCxnSpPr>
        <p:spPr>
          <a:xfrm rot="5400000" flipH="1">
            <a:off x="4972382" y="3866289"/>
            <a:ext cx="426985" cy="12700"/>
          </a:xfrm>
          <a:prstGeom prst="curvedConnector5">
            <a:avLst>
              <a:gd name="adj1" fmla="val -53538"/>
              <a:gd name="adj2" fmla="val -4031181"/>
              <a:gd name="adj3" fmla="val 15353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EB928C42-CBF1-0A48-FC2F-3D246D98328B}"/>
              </a:ext>
            </a:extLst>
          </p:cNvPr>
          <p:cNvCxnSpPr>
            <a:cxnSpLocks/>
            <a:stCxn id="15" idx="6"/>
          </p:cNvCxnSpPr>
          <p:nvPr/>
        </p:nvCxnSpPr>
        <p:spPr>
          <a:xfrm flipV="1">
            <a:off x="2372981" y="4232181"/>
            <a:ext cx="2489510" cy="21266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EF63BD60-C726-7CE1-B781-FEF3C29B3FC2}"/>
              </a:ext>
            </a:extLst>
          </p:cNvPr>
          <p:cNvSpPr txBox="1"/>
          <p:nvPr/>
        </p:nvSpPr>
        <p:spPr>
          <a:xfrm rot="5400000">
            <a:off x="4975588" y="3827116"/>
            <a:ext cx="1733043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anythihg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671D1D9-D1F9-A64D-3F1F-0F990CE6D6CB}"/>
              </a:ext>
            </a:extLst>
          </p:cNvPr>
          <p:cNvSpPr txBox="1"/>
          <p:nvPr/>
        </p:nvSpPr>
        <p:spPr>
          <a:xfrm rot="19324528">
            <a:off x="2464005" y="4878400"/>
            <a:ext cx="2202649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anything</a:t>
            </a:r>
            <a:r>
              <a:rPr lang="en-US" sz="2000" dirty="0"/>
              <a:t> , oops</a:t>
            </a:r>
          </a:p>
        </p:txBody>
      </p:sp>
    </p:spTree>
    <p:extLst>
      <p:ext uri="{BB962C8B-B14F-4D97-AF65-F5344CB8AC3E}">
        <p14:creationId xmlns:p14="http://schemas.microsoft.com/office/powerpoint/2010/main" val="8168974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7538723" y="2988817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Up Arrow 35">
            <a:extLst>
              <a:ext uri="{FF2B5EF4-FFF2-40B4-BE49-F238E27FC236}">
                <a16:creationId xmlns:a16="http://schemas.microsoft.com/office/drawing/2014/main" id="{251FF0C5-0C74-F14F-95AF-74F3D92B61A3}"/>
              </a:ext>
            </a:extLst>
          </p:cNvPr>
          <p:cNvSpPr/>
          <p:nvPr/>
        </p:nvSpPr>
        <p:spPr>
          <a:xfrm rot="14360652">
            <a:off x="2565368" y="1137473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15D7042-7928-3251-3410-930753CE1A1D}"/>
              </a:ext>
            </a:extLst>
          </p:cNvPr>
          <p:cNvSpPr/>
          <p:nvPr/>
        </p:nvSpPr>
        <p:spPr>
          <a:xfrm>
            <a:off x="1689491" y="14144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C5BA62E-63A7-832C-A86A-7CD1D0D9DB56}"/>
              </a:ext>
            </a:extLst>
          </p:cNvPr>
          <p:cNvCxnSpPr/>
          <p:nvPr/>
        </p:nvCxnSpPr>
        <p:spPr>
          <a:xfrm>
            <a:off x="1157848" y="1716382"/>
            <a:ext cx="5262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FF69DAD-1AB1-076D-3001-953B89B24E4B}"/>
              </a:ext>
            </a:extLst>
          </p:cNvPr>
          <p:cNvCxnSpPr>
            <a:cxnSpLocks/>
            <a:stCxn id="4" idx="4"/>
            <a:endCxn id="8" idx="0"/>
          </p:cNvCxnSpPr>
          <p:nvPr/>
        </p:nvCxnSpPr>
        <p:spPr>
          <a:xfrm>
            <a:off x="2025921" y="2018307"/>
            <a:ext cx="356" cy="310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1E2E8F0-DB17-D4AB-8915-2CC0F6D4A5FD}"/>
              </a:ext>
            </a:extLst>
          </p:cNvPr>
          <p:cNvSpPr txBox="1"/>
          <p:nvPr/>
        </p:nvSpPr>
        <p:spPr>
          <a:xfrm rot="2075051">
            <a:off x="3206543" y="2139831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ED2982F-685D-261E-CC9C-A5F458C8DE77}"/>
              </a:ext>
            </a:extLst>
          </p:cNvPr>
          <p:cNvSpPr/>
          <p:nvPr/>
        </p:nvSpPr>
        <p:spPr>
          <a:xfrm>
            <a:off x="1689847" y="23287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A1453EC-0A50-E93E-2573-B5FF1A988A10}"/>
              </a:ext>
            </a:extLst>
          </p:cNvPr>
          <p:cNvSpPr/>
          <p:nvPr/>
        </p:nvSpPr>
        <p:spPr>
          <a:xfrm>
            <a:off x="1689491" y="3254850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A143E20-5C59-C968-231C-219FD2F85316}"/>
              </a:ext>
            </a:extLst>
          </p:cNvPr>
          <p:cNvSpPr/>
          <p:nvPr/>
        </p:nvSpPr>
        <p:spPr>
          <a:xfrm>
            <a:off x="1700121" y="419564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7DCE83B-44FC-8C15-0458-EDE4657CCCEE}"/>
              </a:ext>
            </a:extLst>
          </p:cNvPr>
          <p:cNvSpPr/>
          <p:nvPr/>
        </p:nvSpPr>
        <p:spPr>
          <a:xfrm>
            <a:off x="1700121" y="513077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A0ED23D-8F7B-D774-AEB8-33B5A0422DD5}"/>
              </a:ext>
            </a:extLst>
          </p:cNvPr>
          <p:cNvSpPr/>
          <p:nvPr/>
        </p:nvSpPr>
        <p:spPr>
          <a:xfrm>
            <a:off x="1700121" y="60568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6CF4568-EDF5-1A0F-02C4-310897463BB6}"/>
              </a:ext>
            </a:extLst>
          </p:cNvPr>
          <p:cNvCxnSpPr>
            <a:cxnSpLocks/>
            <a:stCxn id="14" idx="4"/>
            <a:endCxn id="15" idx="0"/>
          </p:cNvCxnSpPr>
          <p:nvPr/>
        </p:nvCxnSpPr>
        <p:spPr>
          <a:xfrm>
            <a:off x="2036551" y="5734625"/>
            <a:ext cx="0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EEFC89D-4F45-ACE2-D747-638D03E59711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>
            <a:off x="2036551" y="4799492"/>
            <a:ext cx="0" cy="3312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E08BF07-2CDC-D235-60BD-4EA9EB4A7DEC}"/>
              </a:ext>
            </a:extLst>
          </p:cNvPr>
          <p:cNvCxnSpPr>
            <a:cxnSpLocks/>
            <a:stCxn id="9" idx="4"/>
            <a:endCxn id="12" idx="0"/>
          </p:cNvCxnSpPr>
          <p:nvPr/>
        </p:nvCxnSpPr>
        <p:spPr>
          <a:xfrm>
            <a:off x="2025921" y="3858699"/>
            <a:ext cx="10630" cy="3369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FE2E480-8B78-76E4-4724-672F9B422542}"/>
              </a:ext>
            </a:extLst>
          </p:cNvPr>
          <p:cNvCxnSpPr>
            <a:cxnSpLocks/>
            <a:stCxn id="8" idx="4"/>
            <a:endCxn id="9" idx="0"/>
          </p:cNvCxnSpPr>
          <p:nvPr/>
        </p:nvCxnSpPr>
        <p:spPr>
          <a:xfrm flipH="1">
            <a:off x="2025921" y="2932612"/>
            <a:ext cx="356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F1FDA8E2-FAC8-1B4D-D9DE-8B200FE3BC83}"/>
              </a:ext>
            </a:extLst>
          </p:cNvPr>
          <p:cNvSpPr/>
          <p:nvPr/>
        </p:nvSpPr>
        <p:spPr>
          <a:xfrm>
            <a:off x="4611553" y="356436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5F66E58-1CB5-46D5-29B8-5CE701BB8B8E}"/>
              </a:ext>
            </a:extLst>
          </p:cNvPr>
          <p:cNvCxnSpPr>
            <a:cxnSpLocks/>
            <a:stCxn id="4" idx="6"/>
            <a:endCxn id="20" idx="0"/>
          </p:cNvCxnSpPr>
          <p:nvPr/>
        </p:nvCxnSpPr>
        <p:spPr>
          <a:xfrm>
            <a:off x="2362351" y="1716383"/>
            <a:ext cx="2585632" cy="184798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10B0359-77B9-5A26-5290-CB95FDFEEACB}"/>
              </a:ext>
            </a:extLst>
          </p:cNvPr>
          <p:cNvCxnSpPr>
            <a:cxnSpLocks/>
            <a:stCxn id="8" idx="6"/>
            <a:endCxn id="20" idx="1"/>
          </p:cNvCxnSpPr>
          <p:nvPr/>
        </p:nvCxnSpPr>
        <p:spPr>
          <a:xfrm>
            <a:off x="2362707" y="2630688"/>
            <a:ext cx="2347384" cy="10221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7F4C126-F23F-6A67-4541-AAE62DB33B6E}"/>
              </a:ext>
            </a:extLst>
          </p:cNvPr>
          <p:cNvCxnSpPr>
            <a:cxnSpLocks/>
            <a:stCxn id="9" idx="6"/>
            <a:endCxn id="20" idx="2"/>
          </p:cNvCxnSpPr>
          <p:nvPr/>
        </p:nvCxnSpPr>
        <p:spPr>
          <a:xfrm>
            <a:off x="2362351" y="3556775"/>
            <a:ext cx="2249202" cy="3095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8BAA92E-37CA-42F6-B371-28CDD5F4B238}"/>
              </a:ext>
            </a:extLst>
          </p:cNvPr>
          <p:cNvCxnSpPr>
            <a:cxnSpLocks/>
            <a:stCxn id="12" idx="6"/>
          </p:cNvCxnSpPr>
          <p:nvPr/>
        </p:nvCxnSpPr>
        <p:spPr>
          <a:xfrm flipV="1">
            <a:off x="2372981" y="3989740"/>
            <a:ext cx="2248846" cy="507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B8C14D6-DF6B-6ED5-2927-AFDA336B08B3}"/>
              </a:ext>
            </a:extLst>
          </p:cNvPr>
          <p:cNvCxnSpPr>
            <a:cxnSpLocks/>
            <a:stCxn id="14" idx="6"/>
            <a:endCxn id="20" idx="3"/>
          </p:cNvCxnSpPr>
          <p:nvPr/>
        </p:nvCxnSpPr>
        <p:spPr>
          <a:xfrm flipV="1">
            <a:off x="2372981" y="4079781"/>
            <a:ext cx="2337110" cy="13529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00F6FF4F-2524-0220-2C4D-EAE5C955E84C}"/>
              </a:ext>
            </a:extLst>
          </p:cNvPr>
          <p:cNvSpPr txBox="1"/>
          <p:nvPr/>
        </p:nvSpPr>
        <p:spPr>
          <a:xfrm rot="1577700">
            <a:off x="2683081" y="262733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B2681FD-1F08-FAE1-00D4-A519AF482D8F}"/>
              </a:ext>
            </a:extLst>
          </p:cNvPr>
          <p:cNvSpPr txBox="1"/>
          <p:nvPr/>
        </p:nvSpPr>
        <p:spPr>
          <a:xfrm rot="596369">
            <a:off x="2711621" y="331038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C9825BE-DC04-3AF2-51CB-CE0388E94138}"/>
              </a:ext>
            </a:extLst>
          </p:cNvPr>
          <p:cNvSpPr txBox="1"/>
          <p:nvPr/>
        </p:nvSpPr>
        <p:spPr>
          <a:xfrm rot="20979481">
            <a:off x="2703037" y="3905690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46B31DB-27DF-7781-6C46-9F28501A6D76}"/>
              </a:ext>
            </a:extLst>
          </p:cNvPr>
          <p:cNvSpPr txBox="1"/>
          <p:nvPr/>
        </p:nvSpPr>
        <p:spPr>
          <a:xfrm rot="19959365">
            <a:off x="2676604" y="455175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975FD21-5CFC-678F-3838-28C5D0C70E62}"/>
              </a:ext>
            </a:extLst>
          </p:cNvPr>
          <p:cNvSpPr txBox="1"/>
          <p:nvPr/>
        </p:nvSpPr>
        <p:spPr>
          <a:xfrm>
            <a:off x="1290970" y="192344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A72BA6E-D51A-4E69-CF41-989E792C66F8}"/>
              </a:ext>
            </a:extLst>
          </p:cNvPr>
          <p:cNvSpPr txBox="1"/>
          <p:nvPr/>
        </p:nvSpPr>
        <p:spPr>
          <a:xfrm>
            <a:off x="1368979" y="2866154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2314A7E-0FA7-C7E2-D935-8E2CADDA80F9}"/>
              </a:ext>
            </a:extLst>
          </p:cNvPr>
          <p:cNvSpPr txBox="1"/>
          <p:nvPr/>
        </p:nvSpPr>
        <p:spPr>
          <a:xfrm>
            <a:off x="1372645" y="3811595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D884FB5-9CCC-7C5E-8244-6B60F95DB62E}"/>
              </a:ext>
            </a:extLst>
          </p:cNvPr>
          <p:cNvSpPr txBox="1"/>
          <p:nvPr/>
        </p:nvSpPr>
        <p:spPr>
          <a:xfrm>
            <a:off x="1352647" y="4724832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B23885E-CA1B-679C-6065-C3DFAA4E2F99}"/>
              </a:ext>
            </a:extLst>
          </p:cNvPr>
          <p:cNvSpPr txBox="1"/>
          <p:nvPr/>
        </p:nvSpPr>
        <p:spPr>
          <a:xfrm>
            <a:off x="838200" y="571107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2000" dirty="0"/>
              <a:t> , RULES</a:t>
            </a:r>
          </a:p>
        </p:txBody>
      </p: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55C202C0-C0AC-70CF-BFE7-68EAABA03595}"/>
              </a:ext>
            </a:extLst>
          </p:cNvPr>
          <p:cNvCxnSpPr>
            <a:cxnSpLocks/>
            <a:stCxn id="20" idx="5"/>
            <a:endCxn id="20" idx="7"/>
          </p:cNvCxnSpPr>
          <p:nvPr/>
        </p:nvCxnSpPr>
        <p:spPr>
          <a:xfrm rot="5400000" flipH="1">
            <a:off x="4972382" y="3866289"/>
            <a:ext cx="426985" cy="12700"/>
          </a:xfrm>
          <a:prstGeom prst="curvedConnector5">
            <a:avLst>
              <a:gd name="adj1" fmla="val -53538"/>
              <a:gd name="adj2" fmla="val -4031181"/>
              <a:gd name="adj3" fmla="val 15353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9908E13-447D-EC8C-1CEA-4293D14C32CC}"/>
              </a:ext>
            </a:extLst>
          </p:cNvPr>
          <p:cNvCxnSpPr>
            <a:cxnSpLocks/>
            <a:stCxn id="15" idx="6"/>
          </p:cNvCxnSpPr>
          <p:nvPr/>
        </p:nvCxnSpPr>
        <p:spPr>
          <a:xfrm flipV="1">
            <a:off x="2372981" y="4232181"/>
            <a:ext cx="2489510" cy="21266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49CE8B13-7B2D-56BA-3CC7-AD2F462EDE3D}"/>
              </a:ext>
            </a:extLst>
          </p:cNvPr>
          <p:cNvSpPr txBox="1"/>
          <p:nvPr/>
        </p:nvSpPr>
        <p:spPr>
          <a:xfrm rot="5400000">
            <a:off x="4975588" y="3827116"/>
            <a:ext cx="1733043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anythihg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646DD43-EACD-20FD-8784-C464DD1C56BA}"/>
              </a:ext>
            </a:extLst>
          </p:cNvPr>
          <p:cNvSpPr txBox="1"/>
          <p:nvPr/>
        </p:nvSpPr>
        <p:spPr>
          <a:xfrm rot="19324528">
            <a:off x="2464005" y="4878400"/>
            <a:ext cx="2202649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anything</a:t>
            </a:r>
            <a:r>
              <a:rPr lang="en-US" sz="2000" dirty="0"/>
              <a:t> , oops</a:t>
            </a:r>
          </a:p>
        </p:txBody>
      </p:sp>
    </p:spTree>
    <p:extLst>
      <p:ext uri="{BB962C8B-B14F-4D97-AF65-F5344CB8AC3E}">
        <p14:creationId xmlns:p14="http://schemas.microsoft.com/office/powerpoint/2010/main" val="421199402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7538723" y="2988817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81B8149A-822B-32E8-F228-C28BEF069B47}"/>
              </a:ext>
            </a:extLst>
          </p:cNvPr>
          <p:cNvSpPr/>
          <p:nvPr/>
        </p:nvSpPr>
        <p:spPr>
          <a:xfrm>
            <a:off x="1689491" y="14144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BC279FA-57F2-9928-0D0D-7C14E417B167}"/>
              </a:ext>
            </a:extLst>
          </p:cNvPr>
          <p:cNvCxnSpPr/>
          <p:nvPr/>
        </p:nvCxnSpPr>
        <p:spPr>
          <a:xfrm>
            <a:off x="1157848" y="1716382"/>
            <a:ext cx="5262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5A4DE45C-3251-7054-E42C-C6BC07AEDCE1}"/>
              </a:ext>
            </a:extLst>
          </p:cNvPr>
          <p:cNvCxnSpPr>
            <a:cxnSpLocks/>
            <a:stCxn id="60" idx="4"/>
            <a:endCxn id="64" idx="0"/>
          </p:cNvCxnSpPr>
          <p:nvPr/>
        </p:nvCxnSpPr>
        <p:spPr>
          <a:xfrm>
            <a:off x="2025921" y="2018307"/>
            <a:ext cx="356" cy="310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D3E443ED-BA49-2A4D-B163-419230EA144F}"/>
              </a:ext>
            </a:extLst>
          </p:cNvPr>
          <p:cNvSpPr txBox="1"/>
          <p:nvPr/>
        </p:nvSpPr>
        <p:spPr>
          <a:xfrm rot="2075051">
            <a:off x="3206543" y="2139831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DE691C7B-8406-C41A-9C3C-7B17A583BB80}"/>
              </a:ext>
            </a:extLst>
          </p:cNvPr>
          <p:cNvSpPr/>
          <p:nvPr/>
        </p:nvSpPr>
        <p:spPr>
          <a:xfrm>
            <a:off x="1689847" y="23287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BB9983FD-265A-0FF7-FE63-594F6404D1B9}"/>
              </a:ext>
            </a:extLst>
          </p:cNvPr>
          <p:cNvSpPr/>
          <p:nvPr/>
        </p:nvSpPr>
        <p:spPr>
          <a:xfrm>
            <a:off x="1689491" y="3254850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BFCBD6A9-DB96-C97B-7E89-2020CB73A929}"/>
              </a:ext>
            </a:extLst>
          </p:cNvPr>
          <p:cNvSpPr/>
          <p:nvPr/>
        </p:nvSpPr>
        <p:spPr>
          <a:xfrm>
            <a:off x="1700121" y="419564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F67098E3-0C5E-D8CF-A91C-4C9FED7CEF2C}"/>
              </a:ext>
            </a:extLst>
          </p:cNvPr>
          <p:cNvSpPr/>
          <p:nvPr/>
        </p:nvSpPr>
        <p:spPr>
          <a:xfrm>
            <a:off x="1700121" y="513077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54D39919-4962-E248-4BD2-73133B9E0B24}"/>
              </a:ext>
            </a:extLst>
          </p:cNvPr>
          <p:cNvSpPr/>
          <p:nvPr/>
        </p:nvSpPr>
        <p:spPr>
          <a:xfrm>
            <a:off x="1700121" y="60568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89BCA357-3E23-1064-B979-58FABD5546C0}"/>
              </a:ext>
            </a:extLst>
          </p:cNvPr>
          <p:cNvCxnSpPr>
            <a:cxnSpLocks/>
            <a:stCxn id="67" idx="4"/>
            <a:endCxn id="68" idx="0"/>
          </p:cNvCxnSpPr>
          <p:nvPr/>
        </p:nvCxnSpPr>
        <p:spPr>
          <a:xfrm>
            <a:off x="2036551" y="5734625"/>
            <a:ext cx="0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7ED8424A-15DD-54C3-B07B-ABE530245805}"/>
              </a:ext>
            </a:extLst>
          </p:cNvPr>
          <p:cNvCxnSpPr>
            <a:cxnSpLocks/>
            <a:stCxn id="66" idx="4"/>
            <a:endCxn id="67" idx="0"/>
          </p:cNvCxnSpPr>
          <p:nvPr/>
        </p:nvCxnSpPr>
        <p:spPr>
          <a:xfrm>
            <a:off x="2036551" y="4799492"/>
            <a:ext cx="0" cy="3312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E64EDC4C-2B4A-A0E4-0603-1B309A1420D5}"/>
              </a:ext>
            </a:extLst>
          </p:cNvPr>
          <p:cNvCxnSpPr>
            <a:cxnSpLocks/>
            <a:stCxn id="65" idx="4"/>
            <a:endCxn id="66" idx="0"/>
          </p:cNvCxnSpPr>
          <p:nvPr/>
        </p:nvCxnSpPr>
        <p:spPr>
          <a:xfrm>
            <a:off x="2025921" y="3858699"/>
            <a:ext cx="10630" cy="3369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E443C1A7-39D5-919B-B8A4-B11476D9CA6F}"/>
              </a:ext>
            </a:extLst>
          </p:cNvPr>
          <p:cNvCxnSpPr>
            <a:cxnSpLocks/>
            <a:stCxn id="64" idx="4"/>
            <a:endCxn id="65" idx="0"/>
          </p:cNvCxnSpPr>
          <p:nvPr/>
        </p:nvCxnSpPr>
        <p:spPr>
          <a:xfrm flipH="1">
            <a:off x="2025921" y="2932612"/>
            <a:ext cx="356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Oval 76">
            <a:extLst>
              <a:ext uri="{FF2B5EF4-FFF2-40B4-BE49-F238E27FC236}">
                <a16:creationId xmlns:a16="http://schemas.microsoft.com/office/drawing/2014/main" id="{DAA4AF8E-0308-EC99-FBDA-9F8EDA7EC3B8}"/>
              </a:ext>
            </a:extLst>
          </p:cNvPr>
          <p:cNvSpPr/>
          <p:nvPr/>
        </p:nvSpPr>
        <p:spPr>
          <a:xfrm>
            <a:off x="4611553" y="356436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FE58574C-29C7-A8E9-B812-20D22297CEE5}"/>
              </a:ext>
            </a:extLst>
          </p:cNvPr>
          <p:cNvCxnSpPr>
            <a:cxnSpLocks/>
            <a:stCxn id="60" idx="6"/>
            <a:endCxn id="77" idx="0"/>
          </p:cNvCxnSpPr>
          <p:nvPr/>
        </p:nvCxnSpPr>
        <p:spPr>
          <a:xfrm>
            <a:off x="2362351" y="1716383"/>
            <a:ext cx="2585632" cy="184798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6B285E5D-5586-CA93-ADAA-5CC0DDBBFDBE}"/>
              </a:ext>
            </a:extLst>
          </p:cNvPr>
          <p:cNvCxnSpPr>
            <a:cxnSpLocks/>
            <a:stCxn id="64" idx="6"/>
            <a:endCxn id="77" idx="1"/>
          </p:cNvCxnSpPr>
          <p:nvPr/>
        </p:nvCxnSpPr>
        <p:spPr>
          <a:xfrm>
            <a:off x="2362707" y="2630688"/>
            <a:ext cx="2347384" cy="10221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633642F9-B3D7-8616-504F-D33C25B1C8F3}"/>
              </a:ext>
            </a:extLst>
          </p:cNvPr>
          <p:cNvCxnSpPr>
            <a:cxnSpLocks/>
            <a:stCxn id="65" idx="6"/>
            <a:endCxn id="77" idx="2"/>
          </p:cNvCxnSpPr>
          <p:nvPr/>
        </p:nvCxnSpPr>
        <p:spPr>
          <a:xfrm>
            <a:off x="2362351" y="3556775"/>
            <a:ext cx="2249202" cy="3095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575F6584-A093-E655-56A6-43D148B28A8D}"/>
              </a:ext>
            </a:extLst>
          </p:cNvPr>
          <p:cNvCxnSpPr>
            <a:cxnSpLocks/>
            <a:stCxn id="66" idx="6"/>
          </p:cNvCxnSpPr>
          <p:nvPr/>
        </p:nvCxnSpPr>
        <p:spPr>
          <a:xfrm flipV="1">
            <a:off x="2372981" y="3989740"/>
            <a:ext cx="2248846" cy="507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FF8452C-0B95-D089-AA59-F7C92DADF78D}"/>
              </a:ext>
            </a:extLst>
          </p:cNvPr>
          <p:cNvCxnSpPr>
            <a:cxnSpLocks/>
            <a:stCxn id="67" idx="6"/>
            <a:endCxn id="77" idx="3"/>
          </p:cNvCxnSpPr>
          <p:nvPr/>
        </p:nvCxnSpPr>
        <p:spPr>
          <a:xfrm flipV="1">
            <a:off x="2372981" y="4079781"/>
            <a:ext cx="2337110" cy="13529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C9EC50DD-009A-A8E5-F986-B5C03B856136}"/>
              </a:ext>
            </a:extLst>
          </p:cNvPr>
          <p:cNvSpPr txBox="1"/>
          <p:nvPr/>
        </p:nvSpPr>
        <p:spPr>
          <a:xfrm rot="1577700">
            <a:off x="2683081" y="262733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33BBA5EB-576F-A2BC-8A5E-FAC61402F81A}"/>
              </a:ext>
            </a:extLst>
          </p:cNvPr>
          <p:cNvSpPr txBox="1"/>
          <p:nvPr/>
        </p:nvSpPr>
        <p:spPr>
          <a:xfrm rot="596369">
            <a:off x="2711621" y="331038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CEF7EFEE-84AB-DF65-814C-5CBC40A828DE}"/>
              </a:ext>
            </a:extLst>
          </p:cNvPr>
          <p:cNvSpPr txBox="1"/>
          <p:nvPr/>
        </p:nvSpPr>
        <p:spPr>
          <a:xfrm rot="20979481">
            <a:off x="2703037" y="3905690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C938EFD-B405-0087-5E67-76B7993C3D89}"/>
              </a:ext>
            </a:extLst>
          </p:cNvPr>
          <p:cNvSpPr txBox="1"/>
          <p:nvPr/>
        </p:nvSpPr>
        <p:spPr>
          <a:xfrm rot="19959365">
            <a:off x="2676604" y="455175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EE7DA1FD-2616-9037-C591-7ECA61D6A160}"/>
              </a:ext>
            </a:extLst>
          </p:cNvPr>
          <p:cNvSpPr txBox="1"/>
          <p:nvPr/>
        </p:nvSpPr>
        <p:spPr>
          <a:xfrm>
            <a:off x="1290970" y="192344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B1B1424-B8FB-4E83-5F86-9146A0CACC28}"/>
              </a:ext>
            </a:extLst>
          </p:cNvPr>
          <p:cNvSpPr txBox="1"/>
          <p:nvPr/>
        </p:nvSpPr>
        <p:spPr>
          <a:xfrm>
            <a:off x="1368979" y="2866154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6D179A3-AB66-F438-13E8-7613569D92CC}"/>
              </a:ext>
            </a:extLst>
          </p:cNvPr>
          <p:cNvSpPr txBox="1"/>
          <p:nvPr/>
        </p:nvSpPr>
        <p:spPr>
          <a:xfrm>
            <a:off x="1372645" y="3811595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C2B3C8F-EA6C-B500-7A81-21887082C813}"/>
              </a:ext>
            </a:extLst>
          </p:cNvPr>
          <p:cNvSpPr txBox="1"/>
          <p:nvPr/>
        </p:nvSpPr>
        <p:spPr>
          <a:xfrm>
            <a:off x="1352647" y="4724832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22F6D20C-3F64-0AEF-0246-E699710C81F0}"/>
              </a:ext>
            </a:extLst>
          </p:cNvPr>
          <p:cNvSpPr txBox="1"/>
          <p:nvPr/>
        </p:nvSpPr>
        <p:spPr>
          <a:xfrm>
            <a:off x="838200" y="571107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2000" dirty="0"/>
              <a:t> , RULES</a:t>
            </a:r>
          </a:p>
        </p:txBody>
      </p:sp>
      <p:cxnSp>
        <p:nvCxnSpPr>
          <p:cNvPr id="98" name="Curved Connector 97">
            <a:extLst>
              <a:ext uri="{FF2B5EF4-FFF2-40B4-BE49-F238E27FC236}">
                <a16:creationId xmlns:a16="http://schemas.microsoft.com/office/drawing/2014/main" id="{47C21B02-A858-6445-DA83-B172CB5172A8}"/>
              </a:ext>
            </a:extLst>
          </p:cNvPr>
          <p:cNvCxnSpPr>
            <a:cxnSpLocks/>
            <a:stCxn id="77" idx="5"/>
            <a:endCxn id="77" idx="7"/>
          </p:cNvCxnSpPr>
          <p:nvPr/>
        </p:nvCxnSpPr>
        <p:spPr>
          <a:xfrm rot="5400000" flipH="1">
            <a:off x="4972382" y="3866289"/>
            <a:ext cx="426985" cy="12700"/>
          </a:xfrm>
          <a:prstGeom prst="curvedConnector5">
            <a:avLst>
              <a:gd name="adj1" fmla="val -53538"/>
              <a:gd name="adj2" fmla="val -4031181"/>
              <a:gd name="adj3" fmla="val 15353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2001C4A0-C18B-20CF-0F08-12F6C06E3A6E}"/>
              </a:ext>
            </a:extLst>
          </p:cNvPr>
          <p:cNvCxnSpPr>
            <a:cxnSpLocks/>
            <a:stCxn id="68" idx="6"/>
          </p:cNvCxnSpPr>
          <p:nvPr/>
        </p:nvCxnSpPr>
        <p:spPr>
          <a:xfrm flipV="1">
            <a:off x="2372981" y="4232181"/>
            <a:ext cx="2489510" cy="21266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>
            <a:extLst>
              <a:ext uri="{FF2B5EF4-FFF2-40B4-BE49-F238E27FC236}">
                <a16:creationId xmlns:a16="http://schemas.microsoft.com/office/drawing/2014/main" id="{E2B0B109-424C-05C5-37DB-3B55DA82A925}"/>
              </a:ext>
            </a:extLst>
          </p:cNvPr>
          <p:cNvSpPr txBox="1"/>
          <p:nvPr/>
        </p:nvSpPr>
        <p:spPr>
          <a:xfrm rot="5400000">
            <a:off x="4975588" y="3827116"/>
            <a:ext cx="1733043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anythihg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F9562332-7C4E-B2EB-EA68-211FF8E353DC}"/>
              </a:ext>
            </a:extLst>
          </p:cNvPr>
          <p:cNvSpPr txBox="1"/>
          <p:nvPr/>
        </p:nvSpPr>
        <p:spPr>
          <a:xfrm rot="19324528">
            <a:off x="2464005" y="4878400"/>
            <a:ext cx="2202649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anything</a:t>
            </a:r>
            <a:r>
              <a:rPr lang="en-US" sz="2000" dirty="0"/>
              <a:t> , oops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889FB9E-2E21-814C-9ABF-D09546880BF2}"/>
              </a:ext>
            </a:extLst>
          </p:cNvPr>
          <p:cNvSpPr/>
          <p:nvPr/>
        </p:nvSpPr>
        <p:spPr>
          <a:xfrm>
            <a:off x="979038" y="1923809"/>
            <a:ext cx="1474727" cy="46187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Up Arrow 101">
            <a:extLst>
              <a:ext uri="{FF2B5EF4-FFF2-40B4-BE49-F238E27FC236}">
                <a16:creationId xmlns:a16="http://schemas.microsoft.com/office/drawing/2014/main" id="{42C99BC9-DB7B-A237-3EA4-4A053F354619}"/>
              </a:ext>
            </a:extLst>
          </p:cNvPr>
          <p:cNvSpPr/>
          <p:nvPr/>
        </p:nvSpPr>
        <p:spPr>
          <a:xfrm rot="14360652">
            <a:off x="2565368" y="1137473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659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3" y="2744623"/>
            <a:ext cx="5857794" cy="1368753"/>
            <a:chOff x="3081966" y="4044132"/>
            <a:chExt cx="3690974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DE485AF-74AD-CAAA-8939-788A4A35059D}"/>
                </a:ext>
              </a:extLst>
            </p:cNvPr>
            <p:cNvSpPr txBox="1"/>
            <p:nvPr/>
          </p:nvSpPr>
          <p:spPr>
            <a:xfrm>
              <a:off x="5847537" y="4228799"/>
              <a:ext cx="9254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tokens</a:t>
              </a: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8E909F-8F61-A506-F29C-CA4D4AF58E79}"/>
              </a:ext>
            </a:extLst>
          </p:cNvPr>
          <p:cNvSpPr txBox="1"/>
          <p:nvPr/>
        </p:nvSpPr>
        <p:spPr>
          <a:xfrm>
            <a:off x="1832905" y="6027003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Datalog</a:t>
            </a:r>
            <a:r>
              <a:rPr lang="en-US" sz="2400" dirty="0"/>
              <a:t> is a database programming language </a:t>
            </a:r>
          </a:p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2156822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7747413" y="2979942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C3834D7-0797-82DE-A0F1-BE0941728972}"/>
              </a:ext>
            </a:extLst>
          </p:cNvPr>
          <p:cNvSpPr/>
          <p:nvPr/>
        </p:nvSpPr>
        <p:spPr>
          <a:xfrm>
            <a:off x="1689491" y="14144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5267B71-C618-5E32-4F0E-1246C4668678}"/>
              </a:ext>
            </a:extLst>
          </p:cNvPr>
          <p:cNvCxnSpPr/>
          <p:nvPr/>
        </p:nvCxnSpPr>
        <p:spPr>
          <a:xfrm>
            <a:off x="1157848" y="1716382"/>
            <a:ext cx="5262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683AEE8-B4C6-84DA-EA00-CB09227B8527}"/>
              </a:ext>
            </a:extLst>
          </p:cNvPr>
          <p:cNvCxnSpPr>
            <a:cxnSpLocks/>
            <a:stCxn id="4" idx="4"/>
            <a:endCxn id="8" idx="0"/>
          </p:cNvCxnSpPr>
          <p:nvPr/>
        </p:nvCxnSpPr>
        <p:spPr>
          <a:xfrm>
            <a:off x="2025921" y="2018307"/>
            <a:ext cx="356" cy="310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12CC68D-01D1-AF6B-A2F3-65920170065C}"/>
              </a:ext>
            </a:extLst>
          </p:cNvPr>
          <p:cNvSpPr txBox="1"/>
          <p:nvPr/>
        </p:nvSpPr>
        <p:spPr>
          <a:xfrm rot="2075051">
            <a:off x="3206543" y="2139831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A7C4D6F-81D8-C626-140F-A23B135EBEC8}"/>
              </a:ext>
            </a:extLst>
          </p:cNvPr>
          <p:cNvSpPr/>
          <p:nvPr/>
        </p:nvSpPr>
        <p:spPr>
          <a:xfrm>
            <a:off x="1689847" y="23287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52D8619-78CD-6FE4-D081-42DF996E6384}"/>
              </a:ext>
            </a:extLst>
          </p:cNvPr>
          <p:cNvSpPr/>
          <p:nvPr/>
        </p:nvSpPr>
        <p:spPr>
          <a:xfrm>
            <a:off x="1689491" y="3254850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E64F6CC-61BB-F775-381C-8C6BC0FDF91B}"/>
              </a:ext>
            </a:extLst>
          </p:cNvPr>
          <p:cNvSpPr/>
          <p:nvPr/>
        </p:nvSpPr>
        <p:spPr>
          <a:xfrm>
            <a:off x="1700121" y="419564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73441D8-6AF8-D56A-0312-D32DF78C14EE}"/>
              </a:ext>
            </a:extLst>
          </p:cNvPr>
          <p:cNvSpPr/>
          <p:nvPr/>
        </p:nvSpPr>
        <p:spPr>
          <a:xfrm>
            <a:off x="1700121" y="513077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9B0C239-93F3-BC94-0CAF-B5406AAD15DC}"/>
              </a:ext>
            </a:extLst>
          </p:cNvPr>
          <p:cNvSpPr/>
          <p:nvPr/>
        </p:nvSpPr>
        <p:spPr>
          <a:xfrm>
            <a:off x="1700121" y="60568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C528236-A671-BD72-AA16-DC6F5B1FF6F6}"/>
              </a:ext>
            </a:extLst>
          </p:cNvPr>
          <p:cNvCxnSpPr>
            <a:cxnSpLocks/>
            <a:stCxn id="14" idx="4"/>
            <a:endCxn id="15" idx="0"/>
          </p:cNvCxnSpPr>
          <p:nvPr/>
        </p:nvCxnSpPr>
        <p:spPr>
          <a:xfrm>
            <a:off x="2036551" y="5734625"/>
            <a:ext cx="0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6C80C68-DE1A-9DA7-8371-90AC461F4700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>
            <a:off x="2036551" y="4799492"/>
            <a:ext cx="0" cy="3312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41A62B3-F183-C878-265B-D942765B758B}"/>
              </a:ext>
            </a:extLst>
          </p:cNvPr>
          <p:cNvCxnSpPr>
            <a:cxnSpLocks/>
            <a:stCxn id="9" idx="4"/>
            <a:endCxn id="12" idx="0"/>
          </p:cNvCxnSpPr>
          <p:nvPr/>
        </p:nvCxnSpPr>
        <p:spPr>
          <a:xfrm>
            <a:off x="2025921" y="3858699"/>
            <a:ext cx="10630" cy="3369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C1A2ABE-E440-605A-2CA8-DC9CE124C34F}"/>
              </a:ext>
            </a:extLst>
          </p:cNvPr>
          <p:cNvCxnSpPr>
            <a:cxnSpLocks/>
            <a:stCxn id="8" idx="4"/>
            <a:endCxn id="9" idx="0"/>
          </p:cNvCxnSpPr>
          <p:nvPr/>
        </p:nvCxnSpPr>
        <p:spPr>
          <a:xfrm flipH="1">
            <a:off x="2025921" y="2932612"/>
            <a:ext cx="356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77745DF6-F075-F51F-1EF6-BC1BBF977770}"/>
              </a:ext>
            </a:extLst>
          </p:cNvPr>
          <p:cNvSpPr/>
          <p:nvPr/>
        </p:nvSpPr>
        <p:spPr>
          <a:xfrm>
            <a:off x="4611553" y="356436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A142AE6-6097-A99A-427D-7738641583E6}"/>
              </a:ext>
            </a:extLst>
          </p:cNvPr>
          <p:cNvCxnSpPr>
            <a:cxnSpLocks/>
            <a:stCxn id="4" idx="6"/>
            <a:endCxn id="20" idx="0"/>
          </p:cNvCxnSpPr>
          <p:nvPr/>
        </p:nvCxnSpPr>
        <p:spPr>
          <a:xfrm>
            <a:off x="2362351" y="1716383"/>
            <a:ext cx="2585632" cy="184798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913FE4B-2DDC-11D5-9102-F57E9CF7C3F2}"/>
              </a:ext>
            </a:extLst>
          </p:cNvPr>
          <p:cNvCxnSpPr>
            <a:cxnSpLocks/>
            <a:stCxn id="8" idx="6"/>
            <a:endCxn id="20" idx="1"/>
          </p:cNvCxnSpPr>
          <p:nvPr/>
        </p:nvCxnSpPr>
        <p:spPr>
          <a:xfrm>
            <a:off x="2362707" y="2630688"/>
            <a:ext cx="2347384" cy="10221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D721D5C-8E5A-1917-B4AD-5A99F56A45D5}"/>
              </a:ext>
            </a:extLst>
          </p:cNvPr>
          <p:cNvCxnSpPr>
            <a:cxnSpLocks/>
            <a:stCxn id="9" idx="6"/>
            <a:endCxn id="20" idx="2"/>
          </p:cNvCxnSpPr>
          <p:nvPr/>
        </p:nvCxnSpPr>
        <p:spPr>
          <a:xfrm>
            <a:off x="2362351" y="3556775"/>
            <a:ext cx="2249202" cy="3095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FD95AF2-FB42-04F8-9034-F38CF51A33F1}"/>
              </a:ext>
            </a:extLst>
          </p:cNvPr>
          <p:cNvCxnSpPr>
            <a:cxnSpLocks/>
            <a:stCxn id="12" idx="6"/>
          </p:cNvCxnSpPr>
          <p:nvPr/>
        </p:nvCxnSpPr>
        <p:spPr>
          <a:xfrm flipV="1">
            <a:off x="2372981" y="3989740"/>
            <a:ext cx="2248846" cy="507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97163A7-13FA-1956-7590-BF01749B92E4}"/>
              </a:ext>
            </a:extLst>
          </p:cNvPr>
          <p:cNvCxnSpPr>
            <a:cxnSpLocks/>
            <a:stCxn id="14" idx="6"/>
            <a:endCxn id="20" idx="3"/>
          </p:cNvCxnSpPr>
          <p:nvPr/>
        </p:nvCxnSpPr>
        <p:spPr>
          <a:xfrm flipV="1">
            <a:off x="2372981" y="4079781"/>
            <a:ext cx="2337110" cy="13529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09A8D72E-662D-88ED-B7F2-8B50DA07C14E}"/>
              </a:ext>
            </a:extLst>
          </p:cNvPr>
          <p:cNvSpPr txBox="1"/>
          <p:nvPr/>
        </p:nvSpPr>
        <p:spPr>
          <a:xfrm rot="1577700">
            <a:off x="2683081" y="262733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E48E9A8-EB8D-ADB2-32B1-385433932346}"/>
              </a:ext>
            </a:extLst>
          </p:cNvPr>
          <p:cNvSpPr txBox="1"/>
          <p:nvPr/>
        </p:nvSpPr>
        <p:spPr>
          <a:xfrm rot="596369">
            <a:off x="2711621" y="331038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D271734-383E-7D6B-B496-8B4273E526B1}"/>
              </a:ext>
            </a:extLst>
          </p:cNvPr>
          <p:cNvSpPr txBox="1"/>
          <p:nvPr/>
        </p:nvSpPr>
        <p:spPr>
          <a:xfrm rot="20979481">
            <a:off x="2703037" y="3905690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EB64F45-336C-2575-28F3-6D1F212C9E3F}"/>
              </a:ext>
            </a:extLst>
          </p:cNvPr>
          <p:cNvSpPr txBox="1"/>
          <p:nvPr/>
        </p:nvSpPr>
        <p:spPr>
          <a:xfrm rot="19959365">
            <a:off x="2676604" y="455175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DC64A35-8C27-4BEB-7B93-BF463252D38C}"/>
              </a:ext>
            </a:extLst>
          </p:cNvPr>
          <p:cNvSpPr txBox="1"/>
          <p:nvPr/>
        </p:nvSpPr>
        <p:spPr>
          <a:xfrm>
            <a:off x="1290970" y="192344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E90F21D-AB5A-041A-A01E-D0464BEF9B8C}"/>
              </a:ext>
            </a:extLst>
          </p:cNvPr>
          <p:cNvSpPr txBox="1"/>
          <p:nvPr/>
        </p:nvSpPr>
        <p:spPr>
          <a:xfrm>
            <a:off x="1368979" y="2866154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5E9877B-684B-E6D4-8586-6C697DC526FF}"/>
              </a:ext>
            </a:extLst>
          </p:cNvPr>
          <p:cNvSpPr txBox="1"/>
          <p:nvPr/>
        </p:nvSpPr>
        <p:spPr>
          <a:xfrm>
            <a:off x="1372645" y="3811595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1A370C3-BF19-AF08-E400-23177E9C8201}"/>
              </a:ext>
            </a:extLst>
          </p:cNvPr>
          <p:cNvSpPr txBox="1"/>
          <p:nvPr/>
        </p:nvSpPr>
        <p:spPr>
          <a:xfrm>
            <a:off x="1352647" y="4724832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487FE58-3751-5CF5-3F26-5F536164833D}"/>
              </a:ext>
            </a:extLst>
          </p:cNvPr>
          <p:cNvSpPr txBox="1"/>
          <p:nvPr/>
        </p:nvSpPr>
        <p:spPr>
          <a:xfrm>
            <a:off x="838200" y="571107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2000" dirty="0"/>
              <a:t> , RULES</a:t>
            </a:r>
          </a:p>
        </p:txBody>
      </p:sp>
      <p:cxnSp>
        <p:nvCxnSpPr>
          <p:cNvPr id="55" name="Curved Connector 54">
            <a:extLst>
              <a:ext uri="{FF2B5EF4-FFF2-40B4-BE49-F238E27FC236}">
                <a16:creationId xmlns:a16="http://schemas.microsoft.com/office/drawing/2014/main" id="{3B372BA4-0860-E966-3C78-821577D7E2BC}"/>
              </a:ext>
            </a:extLst>
          </p:cNvPr>
          <p:cNvCxnSpPr>
            <a:cxnSpLocks/>
            <a:stCxn id="20" idx="5"/>
            <a:endCxn id="20" idx="7"/>
          </p:cNvCxnSpPr>
          <p:nvPr/>
        </p:nvCxnSpPr>
        <p:spPr>
          <a:xfrm rot="5400000" flipH="1">
            <a:off x="4972382" y="3866289"/>
            <a:ext cx="426985" cy="12700"/>
          </a:xfrm>
          <a:prstGeom prst="curvedConnector5">
            <a:avLst>
              <a:gd name="adj1" fmla="val -53538"/>
              <a:gd name="adj2" fmla="val -4031181"/>
              <a:gd name="adj3" fmla="val 15353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EED8F77F-B4B3-BFE8-2EB3-1B51CCFA4AED}"/>
              </a:ext>
            </a:extLst>
          </p:cNvPr>
          <p:cNvCxnSpPr>
            <a:cxnSpLocks/>
            <a:stCxn id="15" idx="6"/>
          </p:cNvCxnSpPr>
          <p:nvPr/>
        </p:nvCxnSpPr>
        <p:spPr>
          <a:xfrm flipV="1">
            <a:off x="2372981" y="4232181"/>
            <a:ext cx="2489510" cy="21266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640A4A2F-43EA-511C-F256-E56B242822CE}"/>
              </a:ext>
            </a:extLst>
          </p:cNvPr>
          <p:cNvSpPr txBox="1"/>
          <p:nvPr/>
        </p:nvSpPr>
        <p:spPr>
          <a:xfrm rot="5400000">
            <a:off x="4975588" y="3827116"/>
            <a:ext cx="1733043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anythihg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2A7DA30-CBF3-47A9-66BF-91F57D796EA8}"/>
              </a:ext>
            </a:extLst>
          </p:cNvPr>
          <p:cNvSpPr txBox="1"/>
          <p:nvPr/>
        </p:nvSpPr>
        <p:spPr>
          <a:xfrm rot="19324528">
            <a:off x="2464005" y="4878400"/>
            <a:ext cx="2202649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anything</a:t>
            </a:r>
            <a:r>
              <a:rPr lang="en-US" sz="2000" dirty="0"/>
              <a:t> , oops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B56D5A4C-4896-2B58-E912-1FE6AC6F3664}"/>
              </a:ext>
            </a:extLst>
          </p:cNvPr>
          <p:cNvSpPr/>
          <p:nvPr/>
        </p:nvSpPr>
        <p:spPr>
          <a:xfrm>
            <a:off x="979038" y="1923809"/>
            <a:ext cx="1474727" cy="46187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Up Arrow 60">
            <a:extLst>
              <a:ext uri="{FF2B5EF4-FFF2-40B4-BE49-F238E27FC236}">
                <a16:creationId xmlns:a16="http://schemas.microsoft.com/office/drawing/2014/main" id="{0C201400-F94A-745A-A390-E002C660A029}"/>
              </a:ext>
            </a:extLst>
          </p:cNvPr>
          <p:cNvSpPr/>
          <p:nvPr/>
        </p:nvSpPr>
        <p:spPr>
          <a:xfrm rot="14360652">
            <a:off x="2565368" y="1137473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58162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7747413" y="2979942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EA7CE7-3145-B34C-A5AC-AAD4B1EB660B}"/>
              </a:ext>
            </a:extLst>
          </p:cNvPr>
          <p:cNvSpPr txBox="1"/>
          <p:nvPr/>
        </p:nvSpPr>
        <p:spPr>
          <a:xfrm>
            <a:off x="10293252" y="2610610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λ</a:t>
            </a: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4FAC77E-8E39-B433-2A9E-779E10A4D185}"/>
              </a:ext>
            </a:extLst>
          </p:cNvPr>
          <p:cNvSpPr/>
          <p:nvPr/>
        </p:nvSpPr>
        <p:spPr>
          <a:xfrm>
            <a:off x="1689491" y="14144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5EB31B9-F22C-A8E1-049A-2C7552AD2C7C}"/>
              </a:ext>
            </a:extLst>
          </p:cNvPr>
          <p:cNvCxnSpPr/>
          <p:nvPr/>
        </p:nvCxnSpPr>
        <p:spPr>
          <a:xfrm>
            <a:off x="1157848" y="1716382"/>
            <a:ext cx="5262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DCD4D5B-C2C8-F0FA-3396-FFDF82E7A1EF}"/>
              </a:ext>
            </a:extLst>
          </p:cNvPr>
          <p:cNvCxnSpPr>
            <a:cxnSpLocks/>
            <a:stCxn id="4" idx="4"/>
            <a:endCxn id="8" idx="0"/>
          </p:cNvCxnSpPr>
          <p:nvPr/>
        </p:nvCxnSpPr>
        <p:spPr>
          <a:xfrm>
            <a:off x="2025921" y="2018307"/>
            <a:ext cx="356" cy="310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A5D4DD3-D6B9-D8D4-9DCE-025ECF4033B1}"/>
              </a:ext>
            </a:extLst>
          </p:cNvPr>
          <p:cNvSpPr txBox="1"/>
          <p:nvPr/>
        </p:nvSpPr>
        <p:spPr>
          <a:xfrm rot="2075051">
            <a:off x="3206543" y="2139831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1B27596-3763-5C70-0532-C1B1D9A305B2}"/>
              </a:ext>
            </a:extLst>
          </p:cNvPr>
          <p:cNvSpPr/>
          <p:nvPr/>
        </p:nvSpPr>
        <p:spPr>
          <a:xfrm>
            <a:off x="1689847" y="23287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36DE74-32B2-F461-95C2-F8363D021EC0}"/>
              </a:ext>
            </a:extLst>
          </p:cNvPr>
          <p:cNvSpPr/>
          <p:nvPr/>
        </p:nvSpPr>
        <p:spPr>
          <a:xfrm>
            <a:off x="1689491" y="3254850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DC4DDCD-C07E-1F43-1236-E02B4DD0C530}"/>
              </a:ext>
            </a:extLst>
          </p:cNvPr>
          <p:cNvSpPr/>
          <p:nvPr/>
        </p:nvSpPr>
        <p:spPr>
          <a:xfrm>
            <a:off x="1700121" y="419564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7BBDDEC-730A-260D-D0F1-3B76B66B9DFE}"/>
              </a:ext>
            </a:extLst>
          </p:cNvPr>
          <p:cNvSpPr/>
          <p:nvPr/>
        </p:nvSpPr>
        <p:spPr>
          <a:xfrm>
            <a:off x="1700121" y="513077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C32A45E-9665-02CF-D158-824F4B47C1F4}"/>
              </a:ext>
            </a:extLst>
          </p:cNvPr>
          <p:cNvSpPr/>
          <p:nvPr/>
        </p:nvSpPr>
        <p:spPr>
          <a:xfrm>
            <a:off x="1700121" y="60568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1C375CF-D0D3-6BD5-B8AC-8199173E3704}"/>
              </a:ext>
            </a:extLst>
          </p:cNvPr>
          <p:cNvCxnSpPr>
            <a:cxnSpLocks/>
            <a:stCxn id="14" idx="4"/>
            <a:endCxn id="15" idx="0"/>
          </p:cNvCxnSpPr>
          <p:nvPr/>
        </p:nvCxnSpPr>
        <p:spPr>
          <a:xfrm>
            <a:off x="2036551" y="5734625"/>
            <a:ext cx="0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E4093C0-363C-EA61-EFA5-4919CC36AFFE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>
            <a:off x="2036551" y="4799492"/>
            <a:ext cx="0" cy="3312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55D2482-527A-2831-57C5-107A6A078A3D}"/>
              </a:ext>
            </a:extLst>
          </p:cNvPr>
          <p:cNvCxnSpPr>
            <a:cxnSpLocks/>
            <a:stCxn id="9" idx="4"/>
            <a:endCxn id="12" idx="0"/>
          </p:cNvCxnSpPr>
          <p:nvPr/>
        </p:nvCxnSpPr>
        <p:spPr>
          <a:xfrm>
            <a:off x="2025921" y="3858699"/>
            <a:ext cx="10630" cy="3369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1486AF9-06FB-32D6-7172-8A131AFBE5ED}"/>
              </a:ext>
            </a:extLst>
          </p:cNvPr>
          <p:cNvCxnSpPr>
            <a:cxnSpLocks/>
            <a:stCxn id="8" idx="4"/>
            <a:endCxn id="9" idx="0"/>
          </p:cNvCxnSpPr>
          <p:nvPr/>
        </p:nvCxnSpPr>
        <p:spPr>
          <a:xfrm flipH="1">
            <a:off x="2025921" y="2932612"/>
            <a:ext cx="356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7CD6FE1E-97FE-6966-C9BB-1231BBA9F1A2}"/>
              </a:ext>
            </a:extLst>
          </p:cNvPr>
          <p:cNvSpPr/>
          <p:nvPr/>
        </p:nvSpPr>
        <p:spPr>
          <a:xfrm>
            <a:off x="4611553" y="356436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8C23A47-2D4F-316C-F7B8-D98299A69035}"/>
              </a:ext>
            </a:extLst>
          </p:cNvPr>
          <p:cNvCxnSpPr>
            <a:cxnSpLocks/>
            <a:stCxn id="4" idx="6"/>
            <a:endCxn id="20" idx="0"/>
          </p:cNvCxnSpPr>
          <p:nvPr/>
        </p:nvCxnSpPr>
        <p:spPr>
          <a:xfrm>
            <a:off x="2362351" y="1716383"/>
            <a:ext cx="2585632" cy="184798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879D5BD-082A-14DC-4FEB-90239298B8F1}"/>
              </a:ext>
            </a:extLst>
          </p:cNvPr>
          <p:cNvCxnSpPr>
            <a:cxnSpLocks/>
            <a:stCxn id="8" idx="6"/>
            <a:endCxn id="20" idx="1"/>
          </p:cNvCxnSpPr>
          <p:nvPr/>
        </p:nvCxnSpPr>
        <p:spPr>
          <a:xfrm>
            <a:off x="2362707" y="2630688"/>
            <a:ext cx="2347384" cy="10221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ED8EDBD-4150-E66B-0922-85D7EB2DC920}"/>
              </a:ext>
            </a:extLst>
          </p:cNvPr>
          <p:cNvCxnSpPr>
            <a:cxnSpLocks/>
            <a:stCxn id="9" idx="6"/>
            <a:endCxn id="20" idx="2"/>
          </p:cNvCxnSpPr>
          <p:nvPr/>
        </p:nvCxnSpPr>
        <p:spPr>
          <a:xfrm>
            <a:off x="2362351" y="3556775"/>
            <a:ext cx="2249202" cy="3095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A3D176A-A327-054E-D47F-664D2DB56442}"/>
              </a:ext>
            </a:extLst>
          </p:cNvPr>
          <p:cNvCxnSpPr>
            <a:cxnSpLocks/>
            <a:stCxn id="12" idx="6"/>
          </p:cNvCxnSpPr>
          <p:nvPr/>
        </p:nvCxnSpPr>
        <p:spPr>
          <a:xfrm flipV="1">
            <a:off x="2372981" y="3989740"/>
            <a:ext cx="2248846" cy="507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AB8C553-A8D0-79A3-8C31-A9D0A41B43AD}"/>
              </a:ext>
            </a:extLst>
          </p:cNvPr>
          <p:cNvCxnSpPr>
            <a:cxnSpLocks/>
            <a:stCxn id="14" idx="6"/>
            <a:endCxn id="20" idx="3"/>
          </p:cNvCxnSpPr>
          <p:nvPr/>
        </p:nvCxnSpPr>
        <p:spPr>
          <a:xfrm flipV="1">
            <a:off x="2372981" y="4079781"/>
            <a:ext cx="2337110" cy="13529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8A411D75-87AE-9CCB-FA85-853FCDE49831}"/>
              </a:ext>
            </a:extLst>
          </p:cNvPr>
          <p:cNvSpPr txBox="1"/>
          <p:nvPr/>
        </p:nvSpPr>
        <p:spPr>
          <a:xfrm rot="1577700">
            <a:off x="2683081" y="262733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046442B-281A-530B-446C-958A96665ED5}"/>
              </a:ext>
            </a:extLst>
          </p:cNvPr>
          <p:cNvSpPr txBox="1"/>
          <p:nvPr/>
        </p:nvSpPr>
        <p:spPr>
          <a:xfrm rot="596369">
            <a:off x="2711621" y="331038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70D99C8-1F3F-D875-FDE1-431829979CAA}"/>
              </a:ext>
            </a:extLst>
          </p:cNvPr>
          <p:cNvSpPr txBox="1"/>
          <p:nvPr/>
        </p:nvSpPr>
        <p:spPr>
          <a:xfrm rot="20979481">
            <a:off x="2703037" y="3905690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2604F2C-067E-15E9-56C0-721527F4C104}"/>
              </a:ext>
            </a:extLst>
          </p:cNvPr>
          <p:cNvSpPr txBox="1"/>
          <p:nvPr/>
        </p:nvSpPr>
        <p:spPr>
          <a:xfrm rot="19959365">
            <a:off x="2676604" y="455175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0B34C58-B783-498B-E2D0-05817AF022F8}"/>
              </a:ext>
            </a:extLst>
          </p:cNvPr>
          <p:cNvSpPr txBox="1"/>
          <p:nvPr/>
        </p:nvSpPr>
        <p:spPr>
          <a:xfrm>
            <a:off x="1290970" y="192344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C76FCAF-21C7-B10E-E923-5BB77012CC1F}"/>
              </a:ext>
            </a:extLst>
          </p:cNvPr>
          <p:cNvSpPr txBox="1"/>
          <p:nvPr/>
        </p:nvSpPr>
        <p:spPr>
          <a:xfrm>
            <a:off x="1368979" y="2866154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0DE6936-C3DF-A2E4-A46B-3AE4BC99B1DB}"/>
              </a:ext>
            </a:extLst>
          </p:cNvPr>
          <p:cNvSpPr txBox="1"/>
          <p:nvPr/>
        </p:nvSpPr>
        <p:spPr>
          <a:xfrm>
            <a:off x="1372645" y="3811595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8D8DA10-B2F9-8440-8F79-17EE36FCF4B2}"/>
              </a:ext>
            </a:extLst>
          </p:cNvPr>
          <p:cNvSpPr txBox="1"/>
          <p:nvPr/>
        </p:nvSpPr>
        <p:spPr>
          <a:xfrm>
            <a:off x="1352647" y="4724832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31FA088-4C63-67E5-7C18-13CC5631BE3F}"/>
              </a:ext>
            </a:extLst>
          </p:cNvPr>
          <p:cNvSpPr txBox="1"/>
          <p:nvPr/>
        </p:nvSpPr>
        <p:spPr>
          <a:xfrm>
            <a:off x="838200" y="571107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2000" dirty="0"/>
              <a:t> , RULES</a:t>
            </a:r>
          </a:p>
        </p:txBody>
      </p: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CA70A7FE-3AA2-71BF-47F6-56C6D6EC780A}"/>
              </a:ext>
            </a:extLst>
          </p:cNvPr>
          <p:cNvCxnSpPr>
            <a:cxnSpLocks/>
            <a:stCxn id="20" idx="5"/>
            <a:endCxn id="20" idx="7"/>
          </p:cNvCxnSpPr>
          <p:nvPr/>
        </p:nvCxnSpPr>
        <p:spPr>
          <a:xfrm rot="5400000" flipH="1">
            <a:off x="4972382" y="3866289"/>
            <a:ext cx="426985" cy="12700"/>
          </a:xfrm>
          <a:prstGeom prst="curvedConnector5">
            <a:avLst>
              <a:gd name="adj1" fmla="val -53538"/>
              <a:gd name="adj2" fmla="val -4031181"/>
              <a:gd name="adj3" fmla="val 15353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520D9C96-5BCB-39FF-F37F-826C56DDA79A}"/>
              </a:ext>
            </a:extLst>
          </p:cNvPr>
          <p:cNvCxnSpPr>
            <a:cxnSpLocks/>
            <a:stCxn id="15" idx="6"/>
          </p:cNvCxnSpPr>
          <p:nvPr/>
        </p:nvCxnSpPr>
        <p:spPr>
          <a:xfrm flipV="1">
            <a:off x="2372981" y="4232181"/>
            <a:ext cx="2489510" cy="21266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EEFB94DF-7B0D-1F66-B892-88A096888F23}"/>
              </a:ext>
            </a:extLst>
          </p:cNvPr>
          <p:cNvSpPr txBox="1"/>
          <p:nvPr/>
        </p:nvSpPr>
        <p:spPr>
          <a:xfrm rot="5400000">
            <a:off x="4975588" y="3827116"/>
            <a:ext cx="1733043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anythihg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54A31CF-031D-6116-FF73-4B8194D758EB}"/>
              </a:ext>
            </a:extLst>
          </p:cNvPr>
          <p:cNvSpPr txBox="1"/>
          <p:nvPr/>
        </p:nvSpPr>
        <p:spPr>
          <a:xfrm rot="19324528">
            <a:off x="2464005" y="4878400"/>
            <a:ext cx="2202649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anything</a:t>
            </a:r>
            <a:r>
              <a:rPr lang="en-US" sz="2000" dirty="0"/>
              <a:t> , oops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8951BF3D-EA19-B3C4-833A-4CECA7AE8910}"/>
              </a:ext>
            </a:extLst>
          </p:cNvPr>
          <p:cNvSpPr/>
          <p:nvPr/>
        </p:nvSpPr>
        <p:spPr>
          <a:xfrm>
            <a:off x="979038" y="1923809"/>
            <a:ext cx="1474727" cy="46187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Up Arrow 61">
            <a:extLst>
              <a:ext uri="{FF2B5EF4-FFF2-40B4-BE49-F238E27FC236}">
                <a16:creationId xmlns:a16="http://schemas.microsoft.com/office/drawing/2014/main" id="{1CE505F0-A52D-3A94-EF4C-A6759A76B596}"/>
              </a:ext>
            </a:extLst>
          </p:cNvPr>
          <p:cNvSpPr/>
          <p:nvPr/>
        </p:nvSpPr>
        <p:spPr>
          <a:xfrm rot="14360652">
            <a:off x="2565368" y="1137473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97281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7747413" y="2979942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EA7CE7-3145-B34C-A5AC-AAD4B1EB660B}"/>
              </a:ext>
            </a:extLst>
          </p:cNvPr>
          <p:cNvSpPr txBox="1"/>
          <p:nvPr/>
        </p:nvSpPr>
        <p:spPr>
          <a:xfrm>
            <a:off x="10293252" y="2610610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λ</a:t>
            </a: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9EBF023-63FF-A2FB-7F24-03A0C6EB1CDE}"/>
              </a:ext>
            </a:extLst>
          </p:cNvPr>
          <p:cNvSpPr/>
          <p:nvPr/>
        </p:nvSpPr>
        <p:spPr>
          <a:xfrm>
            <a:off x="1689491" y="14144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15E433C-94FC-B707-D32E-E73700C729B5}"/>
              </a:ext>
            </a:extLst>
          </p:cNvPr>
          <p:cNvCxnSpPr/>
          <p:nvPr/>
        </p:nvCxnSpPr>
        <p:spPr>
          <a:xfrm>
            <a:off x="1157848" y="1716382"/>
            <a:ext cx="5262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D94504E-ACCA-F7F8-B4C6-DB54760F18D9}"/>
              </a:ext>
            </a:extLst>
          </p:cNvPr>
          <p:cNvCxnSpPr>
            <a:cxnSpLocks/>
            <a:stCxn id="4" idx="4"/>
            <a:endCxn id="8" idx="0"/>
          </p:cNvCxnSpPr>
          <p:nvPr/>
        </p:nvCxnSpPr>
        <p:spPr>
          <a:xfrm>
            <a:off x="2025921" y="2018307"/>
            <a:ext cx="356" cy="310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15A0BCC-4724-06E3-783C-96F0B982A722}"/>
              </a:ext>
            </a:extLst>
          </p:cNvPr>
          <p:cNvSpPr txBox="1"/>
          <p:nvPr/>
        </p:nvSpPr>
        <p:spPr>
          <a:xfrm rot="2075051">
            <a:off x="3206543" y="2139831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50C98C9-AA1E-F82D-0E28-0EC4A2B35A46}"/>
              </a:ext>
            </a:extLst>
          </p:cNvPr>
          <p:cNvSpPr/>
          <p:nvPr/>
        </p:nvSpPr>
        <p:spPr>
          <a:xfrm>
            <a:off x="1689847" y="23287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BA5A9AB-6E64-EE04-8AA8-BB1D7BF97671}"/>
              </a:ext>
            </a:extLst>
          </p:cNvPr>
          <p:cNvSpPr/>
          <p:nvPr/>
        </p:nvSpPr>
        <p:spPr>
          <a:xfrm>
            <a:off x="1689491" y="3254850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6FE1EB4-8B4B-D6FB-68F7-3553C4758818}"/>
              </a:ext>
            </a:extLst>
          </p:cNvPr>
          <p:cNvSpPr/>
          <p:nvPr/>
        </p:nvSpPr>
        <p:spPr>
          <a:xfrm>
            <a:off x="1700121" y="419564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3DB6027-3287-9DE8-2E31-DFA37C41AE69}"/>
              </a:ext>
            </a:extLst>
          </p:cNvPr>
          <p:cNvSpPr/>
          <p:nvPr/>
        </p:nvSpPr>
        <p:spPr>
          <a:xfrm>
            <a:off x="1700121" y="513077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68878D-1FFA-47EE-5D54-6AD8D8D2280E}"/>
              </a:ext>
            </a:extLst>
          </p:cNvPr>
          <p:cNvSpPr/>
          <p:nvPr/>
        </p:nvSpPr>
        <p:spPr>
          <a:xfrm>
            <a:off x="1700121" y="60568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16AE0B0-602B-1A27-0EF6-F6C36EBC2BE0}"/>
              </a:ext>
            </a:extLst>
          </p:cNvPr>
          <p:cNvCxnSpPr>
            <a:cxnSpLocks/>
            <a:stCxn id="14" idx="4"/>
            <a:endCxn id="15" idx="0"/>
          </p:cNvCxnSpPr>
          <p:nvPr/>
        </p:nvCxnSpPr>
        <p:spPr>
          <a:xfrm>
            <a:off x="2036551" y="5734625"/>
            <a:ext cx="0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80646FD-22DA-FF51-18C7-FDCD4DB86184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>
            <a:off x="2036551" y="4799492"/>
            <a:ext cx="0" cy="3312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F6E0461-E571-BDB4-B154-F7C50E22173E}"/>
              </a:ext>
            </a:extLst>
          </p:cNvPr>
          <p:cNvCxnSpPr>
            <a:cxnSpLocks/>
            <a:stCxn id="9" idx="4"/>
            <a:endCxn id="12" idx="0"/>
          </p:cNvCxnSpPr>
          <p:nvPr/>
        </p:nvCxnSpPr>
        <p:spPr>
          <a:xfrm>
            <a:off x="2025921" y="3858699"/>
            <a:ext cx="10630" cy="3369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FCAC4C9-0CF2-8315-C11D-8F0D4F5F7380}"/>
              </a:ext>
            </a:extLst>
          </p:cNvPr>
          <p:cNvCxnSpPr>
            <a:cxnSpLocks/>
            <a:stCxn id="8" idx="4"/>
            <a:endCxn id="9" idx="0"/>
          </p:cNvCxnSpPr>
          <p:nvPr/>
        </p:nvCxnSpPr>
        <p:spPr>
          <a:xfrm flipH="1">
            <a:off x="2025921" y="2932612"/>
            <a:ext cx="356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E8B6DD1F-3882-891D-F3DF-D699B9AE07E9}"/>
              </a:ext>
            </a:extLst>
          </p:cNvPr>
          <p:cNvSpPr/>
          <p:nvPr/>
        </p:nvSpPr>
        <p:spPr>
          <a:xfrm>
            <a:off x="4611553" y="356436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29D0C91-5D6B-3135-B10B-D36496459526}"/>
              </a:ext>
            </a:extLst>
          </p:cNvPr>
          <p:cNvCxnSpPr>
            <a:cxnSpLocks/>
            <a:stCxn id="4" idx="6"/>
            <a:endCxn id="20" idx="0"/>
          </p:cNvCxnSpPr>
          <p:nvPr/>
        </p:nvCxnSpPr>
        <p:spPr>
          <a:xfrm>
            <a:off x="2362351" y="1716383"/>
            <a:ext cx="2585632" cy="184798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4B55632-829B-AB0E-1DCD-A12C2934CAD9}"/>
              </a:ext>
            </a:extLst>
          </p:cNvPr>
          <p:cNvCxnSpPr>
            <a:cxnSpLocks/>
            <a:stCxn id="8" idx="6"/>
            <a:endCxn id="20" idx="1"/>
          </p:cNvCxnSpPr>
          <p:nvPr/>
        </p:nvCxnSpPr>
        <p:spPr>
          <a:xfrm>
            <a:off x="2362707" y="2630688"/>
            <a:ext cx="2347384" cy="10221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4B55B11-84DD-8D35-15F0-88F1FB2426F7}"/>
              </a:ext>
            </a:extLst>
          </p:cNvPr>
          <p:cNvCxnSpPr>
            <a:cxnSpLocks/>
            <a:stCxn id="9" idx="6"/>
            <a:endCxn id="20" idx="2"/>
          </p:cNvCxnSpPr>
          <p:nvPr/>
        </p:nvCxnSpPr>
        <p:spPr>
          <a:xfrm>
            <a:off x="2362351" y="3556775"/>
            <a:ext cx="2249202" cy="3095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39FA2CB-27CC-6BE8-29A7-4BA75AFC4DA2}"/>
              </a:ext>
            </a:extLst>
          </p:cNvPr>
          <p:cNvCxnSpPr>
            <a:cxnSpLocks/>
            <a:stCxn id="12" idx="6"/>
          </p:cNvCxnSpPr>
          <p:nvPr/>
        </p:nvCxnSpPr>
        <p:spPr>
          <a:xfrm flipV="1">
            <a:off x="2372981" y="3989740"/>
            <a:ext cx="2248846" cy="507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9635B38-8371-1688-AEFA-22E23264A674}"/>
              </a:ext>
            </a:extLst>
          </p:cNvPr>
          <p:cNvCxnSpPr>
            <a:cxnSpLocks/>
            <a:stCxn id="14" idx="6"/>
            <a:endCxn id="20" idx="3"/>
          </p:cNvCxnSpPr>
          <p:nvPr/>
        </p:nvCxnSpPr>
        <p:spPr>
          <a:xfrm flipV="1">
            <a:off x="2372981" y="4079781"/>
            <a:ext cx="2337110" cy="13529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F0774C16-047A-0557-2753-327CD4480FEA}"/>
              </a:ext>
            </a:extLst>
          </p:cNvPr>
          <p:cNvSpPr txBox="1"/>
          <p:nvPr/>
        </p:nvSpPr>
        <p:spPr>
          <a:xfrm rot="1577700">
            <a:off x="2683081" y="262733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C659E8E-AD7A-257B-7EDF-8E7F11561C2D}"/>
              </a:ext>
            </a:extLst>
          </p:cNvPr>
          <p:cNvSpPr txBox="1"/>
          <p:nvPr/>
        </p:nvSpPr>
        <p:spPr>
          <a:xfrm rot="596369">
            <a:off x="2711621" y="331038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647FF09-6849-6296-4598-E9C69724FBFE}"/>
              </a:ext>
            </a:extLst>
          </p:cNvPr>
          <p:cNvSpPr txBox="1"/>
          <p:nvPr/>
        </p:nvSpPr>
        <p:spPr>
          <a:xfrm rot="20979481">
            <a:off x="2703037" y="3905690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9CF91E-515F-CB76-8D8F-4620978891D7}"/>
              </a:ext>
            </a:extLst>
          </p:cNvPr>
          <p:cNvSpPr txBox="1"/>
          <p:nvPr/>
        </p:nvSpPr>
        <p:spPr>
          <a:xfrm rot="19959365">
            <a:off x="2676604" y="455175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F913A35-72FD-B781-274F-E235E94C794C}"/>
              </a:ext>
            </a:extLst>
          </p:cNvPr>
          <p:cNvSpPr txBox="1"/>
          <p:nvPr/>
        </p:nvSpPr>
        <p:spPr>
          <a:xfrm>
            <a:off x="1290970" y="192344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3BD6DA-3D51-F4EC-0E57-3ECAB95789C3}"/>
              </a:ext>
            </a:extLst>
          </p:cNvPr>
          <p:cNvSpPr txBox="1"/>
          <p:nvPr/>
        </p:nvSpPr>
        <p:spPr>
          <a:xfrm>
            <a:off x="1368979" y="2866154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39E08FD-B7D7-8A93-4314-2F7A9D871A3C}"/>
              </a:ext>
            </a:extLst>
          </p:cNvPr>
          <p:cNvSpPr txBox="1"/>
          <p:nvPr/>
        </p:nvSpPr>
        <p:spPr>
          <a:xfrm>
            <a:off x="1372645" y="3811595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15DED81-80B8-D463-6149-B30F4C04BFC0}"/>
              </a:ext>
            </a:extLst>
          </p:cNvPr>
          <p:cNvSpPr txBox="1"/>
          <p:nvPr/>
        </p:nvSpPr>
        <p:spPr>
          <a:xfrm>
            <a:off x="1352647" y="4724832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8A0C0AE-18C3-DBAA-E9C7-E2BA2692F3E7}"/>
              </a:ext>
            </a:extLst>
          </p:cNvPr>
          <p:cNvSpPr txBox="1"/>
          <p:nvPr/>
        </p:nvSpPr>
        <p:spPr>
          <a:xfrm>
            <a:off x="838200" y="571107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2000" dirty="0"/>
              <a:t> , RULES</a:t>
            </a:r>
          </a:p>
        </p:txBody>
      </p: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7B8A1388-3C3D-8AA6-101B-94A7E1A9DA2E}"/>
              </a:ext>
            </a:extLst>
          </p:cNvPr>
          <p:cNvCxnSpPr>
            <a:cxnSpLocks/>
            <a:stCxn id="20" idx="5"/>
            <a:endCxn id="20" idx="7"/>
          </p:cNvCxnSpPr>
          <p:nvPr/>
        </p:nvCxnSpPr>
        <p:spPr>
          <a:xfrm rot="5400000" flipH="1">
            <a:off x="4972382" y="3866289"/>
            <a:ext cx="426985" cy="12700"/>
          </a:xfrm>
          <a:prstGeom prst="curvedConnector5">
            <a:avLst>
              <a:gd name="adj1" fmla="val -53538"/>
              <a:gd name="adj2" fmla="val -4031181"/>
              <a:gd name="adj3" fmla="val 15353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BFA2038-857F-0E0E-2B5A-BAB5FA61799C}"/>
              </a:ext>
            </a:extLst>
          </p:cNvPr>
          <p:cNvCxnSpPr>
            <a:cxnSpLocks/>
            <a:stCxn id="15" idx="6"/>
          </p:cNvCxnSpPr>
          <p:nvPr/>
        </p:nvCxnSpPr>
        <p:spPr>
          <a:xfrm flipV="1">
            <a:off x="2372981" y="4232181"/>
            <a:ext cx="2489510" cy="21266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F23D0F43-3639-8A5F-198A-2CDB912925AE}"/>
              </a:ext>
            </a:extLst>
          </p:cNvPr>
          <p:cNvSpPr txBox="1"/>
          <p:nvPr/>
        </p:nvSpPr>
        <p:spPr>
          <a:xfrm rot="5400000">
            <a:off x="4975588" y="3827116"/>
            <a:ext cx="1733043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anythihg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26B8AE8-42B4-2989-B4AD-9F47E04535C2}"/>
              </a:ext>
            </a:extLst>
          </p:cNvPr>
          <p:cNvSpPr txBox="1"/>
          <p:nvPr/>
        </p:nvSpPr>
        <p:spPr>
          <a:xfrm rot="19324528">
            <a:off x="2464005" y="4878400"/>
            <a:ext cx="2202649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anything</a:t>
            </a:r>
            <a:r>
              <a:rPr lang="en-US" sz="2000" dirty="0"/>
              <a:t> , oops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F3258A8B-7C9D-E42D-3479-9B38205F29F8}"/>
              </a:ext>
            </a:extLst>
          </p:cNvPr>
          <p:cNvSpPr/>
          <p:nvPr/>
        </p:nvSpPr>
        <p:spPr>
          <a:xfrm>
            <a:off x="979038" y="1923809"/>
            <a:ext cx="1474727" cy="46187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Up Arrow 61">
            <a:extLst>
              <a:ext uri="{FF2B5EF4-FFF2-40B4-BE49-F238E27FC236}">
                <a16:creationId xmlns:a16="http://schemas.microsoft.com/office/drawing/2014/main" id="{A3C79620-15BE-A4D1-83A5-CA0B1EBED8DC}"/>
              </a:ext>
            </a:extLst>
          </p:cNvPr>
          <p:cNvSpPr/>
          <p:nvPr/>
        </p:nvSpPr>
        <p:spPr>
          <a:xfrm rot="14360652">
            <a:off x="2487063" y="2030375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07536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7917378" y="2955247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EA7CE7-3145-B34C-A5AC-AAD4B1EB660B}"/>
              </a:ext>
            </a:extLst>
          </p:cNvPr>
          <p:cNvSpPr txBox="1"/>
          <p:nvPr/>
        </p:nvSpPr>
        <p:spPr>
          <a:xfrm>
            <a:off x="10293252" y="2610610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λ</a:t>
            </a: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0CDC8D5-1AA8-24AE-32AB-6E0A28C25BBD}"/>
              </a:ext>
            </a:extLst>
          </p:cNvPr>
          <p:cNvSpPr/>
          <p:nvPr/>
        </p:nvSpPr>
        <p:spPr>
          <a:xfrm>
            <a:off x="1689491" y="14144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EBED01C-059F-A520-9743-2C1E004D0200}"/>
              </a:ext>
            </a:extLst>
          </p:cNvPr>
          <p:cNvCxnSpPr/>
          <p:nvPr/>
        </p:nvCxnSpPr>
        <p:spPr>
          <a:xfrm>
            <a:off x="1157848" y="1716382"/>
            <a:ext cx="5262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2AD6987-AA74-4376-4FA9-7972C39CF9CA}"/>
              </a:ext>
            </a:extLst>
          </p:cNvPr>
          <p:cNvCxnSpPr>
            <a:cxnSpLocks/>
            <a:stCxn id="4" idx="4"/>
            <a:endCxn id="8" idx="0"/>
          </p:cNvCxnSpPr>
          <p:nvPr/>
        </p:nvCxnSpPr>
        <p:spPr>
          <a:xfrm>
            <a:off x="2025921" y="2018307"/>
            <a:ext cx="356" cy="310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337EE2A-087E-A05C-F2D4-959CAF1DCEDC}"/>
              </a:ext>
            </a:extLst>
          </p:cNvPr>
          <p:cNvSpPr txBox="1"/>
          <p:nvPr/>
        </p:nvSpPr>
        <p:spPr>
          <a:xfrm rot="2075051">
            <a:off x="3206543" y="2139831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F9BBDBC-7E2D-1013-78D8-225BFEAFD0BE}"/>
              </a:ext>
            </a:extLst>
          </p:cNvPr>
          <p:cNvSpPr/>
          <p:nvPr/>
        </p:nvSpPr>
        <p:spPr>
          <a:xfrm>
            <a:off x="1689847" y="23287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4047E53-1EB3-1B55-2294-3DD111616C98}"/>
              </a:ext>
            </a:extLst>
          </p:cNvPr>
          <p:cNvSpPr/>
          <p:nvPr/>
        </p:nvSpPr>
        <p:spPr>
          <a:xfrm>
            <a:off x="1689491" y="3254850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40D7EB1-C2BF-1D5C-0F3E-8FE1850AB0A4}"/>
              </a:ext>
            </a:extLst>
          </p:cNvPr>
          <p:cNvSpPr/>
          <p:nvPr/>
        </p:nvSpPr>
        <p:spPr>
          <a:xfrm>
            <a:off x="1700121" y="419564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39AC7BF-AC63-E539-D4A2-7E657B82C1D1}"/>
              </a:ext>
            </a:extLst>
          </p:cNvPr>
          <p:cNvSpPr/>
          <p:nvPr/>
        </p:nvSpPr>
        <p:spPr>
          <a:xfrm>
            <a:off x="1700121" y="513077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EA41197-6A7D-7D6D-CB6E-7CC8BD964E7D}"/>
              </a:ext>
            </a:extLst>
          </p:cNvPr>
          <p:cNvSpPr/>
          <p:nvPr/>
        </p:nvSpPr>
        <p:spPr>
          <a:xfrm>
            <a:off x="1700121" y="60568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402D8B5-FF66-538E-5744-DBCFCC684059}"/>
              </a:ext>
            </a:extLst>
          </p:cNvPr>
          <p:cNvCxnSpPr>
            <a:cxnSpLocks/>
            <a:stCxn id="14" idx="4"/>
            <a:endCxn id="15" idx="0"/>
          </p:cNvCxnSpPr>
          <p:nvPr/>
        </p:nvCxnSpPr>
        <p:spPr>
          <a:xfrm>
            <a:off x="2036551" y="5734625"/>
            <a:ext cx="0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3DFA4EB-62F8-4021-2CAE-73DD5B9FAE35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>
            <a:off x="2036551" y="4799492"/>
            <a:ext cx="0" cy="3312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9B37201-1754-FFAD-88D8-B10D3A058CF4}"/>
              </a:ext>
            </a:extLst>
          </p:cNvPr>
          <p:cNvCxnSpPr>
            <a:cxnSpLocks/>
            <a:stCxn id="9" idx="4"/>
            <a:endCxn id="12" idx="0"/>
          </p:cNvCxnSpPr>
          <p:nvPr/>
        </p:nvCxnSpPr>
        <p:spPr>
          <a:xfrm>
            <a:off x="2025921" y="3858699"/>
            <a:ext cx="10630" cy="3369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B5E470F-1A87-5F96-8859-F993B85B0E97}"/>
              </a:ext>
            </a:extLst>
          </p:cNvPr>
          <p:cNvCxnSpPr>
            <a:cxnSpLocks/>
            <a:stCxn id="8" idx="4"/>
            <a:endCxn id="9" idx="0"/>
          </p:cNvCxnSpPr>
          <p:nvPr/>
        </p:nvCxnSpPr>
        <p:spPr>
          <a:xfrm flipH="1">
            <a:off x="2025921" y="2932612"/>
            <a:ext cx="356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A2B9C3F-A2D4-79C6-4553-41ED2BAB644E}"/>
              </a:ext>
            </a:extLst>
          </p:cNvPr>
          <p:cNvSpPr/>
          <p:nvPr/>
        </p:nvSpPr>
        <p:spPr>
          <a:xfrm>
            <a:off x="4611553" y="356436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2350E84-92FE-B640-6B51-AF5A981916B7}"/>
              </a:ext>
            </a:extLst>
          </p:cNvPr>
          <p:cNvCxnSpPr>
            <a:cxnSpLocks/>
            <a:stCxn id="4" idx="6"/>
            <a:endCxn id="20" idx="0"/>
          </p:cNvCxnSpPr>
          <p:nvPr/>
        </p:nvCxnSpPr>
        <p:spPr>
          <a:xfrm>
            <a:off x="2362351" y="1716383"/>
            <a:ext cx="2585632" cy="184798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4CA8EC2-D7E1-DD07-2A0F-ADB5C9F14A32}"/>
              </a:ext>
            </a:extLst>
          </p:cNvPr>
          <p:cNvCxnSpPr>
            <a:cxnSpLocks/>
            <a:stCxn id="8" idx="6"/>
            <a:endCxn id="20" idx="1"/>
          </p:cNvCxnSpPr>
          <p:nvPr/>
        </p:nvCxnSpPr>
        <p:spPr>
          <a:xfrm>
            <a:off x="2362707" y="2630688"/>
            <a:ext cx="2347384" cy="10221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98C6787-ED22-094E-31BB-42E940DBD0A8}"/>
              </a:ext>
            </a:extLst>
          </p:cNvPr>
          <p:cNvCxnSpPr>
            <a:cxnSpLocks/>
            <a:stCxn id="9" idx="6"/>
            <a:endCxn id="20" idx="2"/>
          </p:cNvCxnSpPr>
          <p:nvPr/>
        </p:nvCxnSpPr>
        <p:spPr>
          <a:xfrm>
            <a:off x="2362351" y="3556775"/>
            <a:ext cx="2249202" cy="3095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1A019CB-7714-8C57-678E-27E17AFB9210}"/>
              </a:ext>
            </a:extLst>
          </p:cNvPr>
          <p:cNvCxnSpPr>
            <a:cxnSpLocks/>
            <a:stCxn id="12" idx="6"/>
          </p:cNvCxnSpPr>
          <p:nvPr/>
        </p:nvCxnSpPr>
        <p:spPr>
          <a:xfrm flipV="1">
            <a:off x="2372981" y="3989740"/>
            <a:ext cx="2248846" cy="507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5916A313-9BCC-7F23-71F9-CE0A0870666B}"/>
              </a:ext>
            </a:extLst>
          </p:cNvPr>
          <p:cNvCxnSpPr>
            <a:cxnSpLocks/>
            <a:stCxn id="14" idx="6"/>
            <a:endCxn id="20" idx="3"/>
          </p:cNvCxnSpPr>
          <p:nvPr/>
        </p:nvCxnSpPr>
        <p:spPr>
          <a:xfrm flipV="1">
            <a:off x="2372981" y="4079781"/>
            <a:ext cx="2337110" cy="13529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7B577849-315F-812A-16AF-8AAF188992C7}"/>
              </a:ext>
            </a:extLst>
          </p:cNvPr>
          <p:cNvSpPr txBox="1"/>
          <p:nvPr/>
        </p:nvSpPr>
        <p:spPr>
          <a:xfrm rot="1577700">
            <a:off x="2683081" y="262733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3625298-56AF-F166-1160-F5CDD5848F1A}"/>
              </a:ext>
            </a:extLst>
          </p:cNvPr>
          <p:cNvSpPr txBox="1"/>
          <p:nvPr/>
        </p:nvSpPr>
        <p:spPr>
          <a:xfrm rot="596369">
            <a:off x="2711621" y="331038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BC8A7D5-E1A5-3F72-A761-0834373D985D}"/>
              </a:ext>
            </a:extLst>
          </p:cNvPr>
          <p:cNvSpPr txBox="1"/>
          <p:nvPr/>
        </p:nvSpPr>
        <p:spPr>
          <a:xfrm rot="20979481">
            <a:off x="2703037" y="3905690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39D3A00-B03B-BC3E-566A-41F2F456AAAD}"/>
              </a:ext>
            </a:extLst>
          </p:cNvPr>
          <p:cNvSpPr txBox="1"/>
          <p:nvPr/>
        </p:nvSpPr>
        <p:spPr>
          <a:xfrm rot="19959365">
            <a:off x="2676604" y="455175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3B8D7A-BA04-A4DE-DF4C-D94DF80E722C}"/>
              </a:ext>
            </a:extLst>
          </p:cNvPr>
          <p:cNvSpPr txBox="1"/>
          <p:nvPr/>
        </p:nvSpPr>
        <p:spPr>
          <a:xfrm>
            <a:off x="1290970" y="192344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8FA9D1F-623B-54C4-F9CA-DF6CCDD34949}"/>
              </a:ext>
            </a:extLst>
          </p:cNvPr>
          <p:cNvSpPr txBox="1"/>
          <p:nvPr/>
        </p:nvSpPr>
        <p:spPr>
          <a:xfrm>
            <a:off x="1368979" y="2866154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5C008A4-3A88-B1C8-B8D8-58EFE2F80A94}"/>
              </a:ext>
            </a:extLst>
          </p:cNvPr>
          <p:cNvSpPr txBox="1"/>
          <p:nvPr/>
        </p:nvSpPr>
        <p:spPr>
          <a:xfrm>
            <a:off x="1372645" y="3811595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13E417D-A219-E498-0B4E-66AA821B1601}"/>
              </a:ext>
            </a:extLst>
          </p:cNvPr>
          <p:cNvSpPr txBox="1"/>
          <p:nvPr/>
        </p:nvSpPr>
        <p:spPr>
          <a:xfrm>
            <a:off x="1352647" y="4724832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778B877-0609-34C6-47A2-0841E1F7A254}"/>
              </a:ext>
            </a:extLst>
          </p:cNvPr>
          <p:cNvSpPr txBox="1"/>
          <p:nvPr/>
        </p:nvSpPr>
        <p:spPr>
          <a:xfrm>
            <a:off x="838200" y="571107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2000" dirty="0"/>
              <a:t> , RULES</a:t>
            </a:r>
          </a:p>
        </p:txBody>
      </p: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DEF850B3-A6F1-A490-8F95-43E5BE9EF755}"/>
              </a:ext>
            </a:extLst>
          </p:cNvPr>
          <p:cNvCxnSpPr>
            <a:cxnSpLocks/>
            <a:stCxn id="20" idx="5"/>
            <a:endCxn id="20" idx="7"/>
          </p:cNvCxnSpPr>
          <p:nvPr/>
        </p:nvCxnSpPr>
        <p:spPr>
          <a:xfrm rot="5400000" flipH="1">
            <a:off x="4972382" y="3866289"/>
            <a:ext cx="426985" cy="12700"/>
          </a:xfrm>
          <a:prstGeom prst="curvedConnector5">
            <a:avLst>
              <a:gd name="adj1" fmla="val -53538"/>
              <a:gd name="adj2" fmla="val -4031181"/>
              <a:gd name="adj3" fmla="val 15353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6C8ECA9C-2A28-ABE6-326B-AB0A0EE4078A}"/>
              </a:ext>
            </a:extLst>
          </p:cNvPr>
          <p:cNvCxnSpPr>
            <a:cxnSpLocks/>
            <a:stCxn id="15" idx="6"/>
          </p:cNvCxnSpPr>
          <p:nvPr/>
        </p:nvCxnSpPr>
        <p:spPr>
          <a:xfrm flipV="1">
            <a:off x="2372981" y="4232181"/>
            <a:ext cx="2489510" cy="21266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3CD854F9-1B51-2887-9AD5-44F75FE51B4C}"/>
              </a:ext>
            </a:extLst>
          </p:cNvPr>
          <p:cNvSpPr txBox="1"/>
          <p:nvPr/>
        </p:nvSpPr>
        <p:spPr>
          <a:xfrm rot="5400000">
            <a:off x="4975588" y="3827116"/>
            <a:ext cx="1733043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anythihg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B79663A-4E3D-169D-5E8E-C3E511A70AE3}"/>
              </a:ext>
            </a:extLst>
          </p:cNvPr>
          <p:cNvSpPr txBox="1"/>
          <p:nvPr/>
        </p:nvSpPr>
        <p:spPr>
          <a:xfrm rot="19324528">
            <a:off x="2464005" y="4878400"/>
            <a:ext cx="2202649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anything</a:t>
            </a:r>
            <a:r>
              <a:rPr lang="en-US" sz="2000" dirty="0"/>
              <a:t> , oops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74D5DF08-DBB0-80A0-F036-5DA63E25C6DA}"/>
              </a:ext>
            </a:extLst>
          </p:cNvPr>
          <p:cNvSpPr/>
          <p:nvPr/>
        </p:nvSpPr>
        <p:spPr>
          <a:xfrm>
            <a:off x="990633" y="2827915"/>
            <a:ext cx="1474727" cy="46187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Up Arrow 61">
            <a:extLst>
              <a:ext uri="{FF2B5EF4-FFF2-40B4-BE49-F238E27FC236}">
                <a16:creationId xmlns:a16="http://schemas.microsoft.com/office/drawing/2014/main" id="{9A2FA66E-B444-D489-09F8-2BEA894AF977}"/>
              </a:ext>
            </a:extLst>
          </p:cNvPr>
          <p:cNvSpPr/>
          <p:nvPr/>
        </p:nvSpPr>
        <p:spPr>
          <a:xfrm rot="14360652">
            <a:off x="2498361" y="2966979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00613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8107357" y="2943786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EA7CE7-3145-B34C-A5AC-AAD4B1EB660B}"/>
              </a:ext>
            </a:extLst>
          </p:cNvPr>
          <p:cNvSpPr txBox="1"/>
          <p:nvPr/>
        </p:nvSpPr>
        <p:spPr>
          <a:xfrm>
            <a:off x="10293252" y="2610610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λ</a:t>
            </a: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A2CA1E8-8469-87CC-9F0B-25E8CBC71906}"/>
              </a:ext>
            </a:extLst>
          </p:cNvPr>
          <p:cNvSpPr/>
          <p:nvPr/>
        </p:nvSpPr>
        <p:spPr>
          <a:xfrm>
            <a:off x="1689491" y="14144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D6E3710-DE3A-874F-2370-CA5F82FE3866}"/>
              </a:ext>
            </a:extLst>
          </p:cNvPr>
          <p:cNvCxnSpPr/>
          <p:nvPr/>
        </p:nvCxnSpPr>
        <p:spPr>
          <a:xfrm>
            <a:off x="1157848" y="1716382"/>
            <a:ext cx="5262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8AA027A-CCBC-F771-A84D-A579E4395DAE}"/>
              </a:ext>
            </a:extLst>
          </p:cNvPr>
          <p:cNvCxnSpPr>
            <a:cxnSpLocks/>
            <a:stCxn id="4" idx="4"/>
            <a:endCxn id="8" idx="0"/>
          </p:cNvCxnSpPr>
          <p:nvPr/>
        </p:nvCxnSpPr>
        <p:spPr>
          <a:xfrm>
            <a:off x="2025921" y="2018307"/>
            <a:ext cx="356" cy="310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805C891-CC55-776F-C52A-F21FAA82F436}"/>
              </a:ext>
            </a:extLst>
          </p:cNvPr>
          <p:cNvSpPr txBox="1"/>
          <p:nvPr/>
        </p:nvSpPr>
        <p:spPr>
          <a:xfrm rot="2075051">
            <a:off x="3206543" y="2139831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CC40283-32AF-494A-F9BF-E0893FCE3F77}"/>
              </a:ext>
            </a:extLst>
          </p:cNvPr>
          <p:cNvSpPr/>
          <p:nvPr/>
        </p:nvSpPr>
        <p:spPr>
          <a:xfrm>
            <a:off x="1689847" y="23287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D33D704-AE7A-05C3-F871-ED26AF1BC6EE}"/>
              </a:ext>
            </a:extLst>
          </p:cNvPr>
          <p:cNvSpPr/>
          <p:nvPr/>
        </p:nvSpPr>
        <p:spPr>
          <a:xfrm>
            <a:off x="1689491" y="3254850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10B7AE9-0E1F-51C5-D88F-4CBB781042E9}"/>
              </a:ext>
            </a:extLst>
          </p:cNvPr>
          <p:cNvSpPr/>
          <p:nvPr/>
        </p:nvSpPr>
        <p:spPr>
          <a:xfrm>
            <a:off x="1700121" y="419564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8650A8C-DC98-CE8B-A1F8-BC32E569C7EC}"/>
              </a:ext>
            </a:extLst>
          </p:cNvPr>
          <p:cNvSpPr/>
          <p:nvPr/>
        </p:nvSpPr>
        <p:spPr>
          <a:xfrm>
            <a:off x="1700121" y="513077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A8C6C0D-3C71-9682-6DCC-FB7EB0BA91AB}"/>
              </a:ext>
            </a:extLst>
          </p:cNvPr>
          <p:cNvSpPr/>
          <p:nvPr/>
        </p:nvSpPr>
        <p:spPr>
          <a:xfrm>
            <a:off x="1700121" y="60568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3409B18-5C5A-24D1-3E3A-6AFC563112AC}"/>
              </a:ext>
            </a:extLst>
          </p:cNvPr>
          <p:cNvCxnSpPr>
            <a:cxnSpLocks/>
            <a:stCxn id="14" idx="4"/>
            <a:endCxn id="15" idx="0"/>
          </p:cNvCxnSpPr>
          <p:nvPr/>
        </p:nvCxnSpPr>
        <p:spPr>
          <a:xfrm>
            <a:off x="2036551" y="5734625"/>
            <a:ext cx="0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D96622F-6928-0C94-580E-C03A58EBB5AF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>
            <a:off x="2036551" y="4799492"/>
            <a:ext cx="0" cy="3312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590FA01-AB2F-617B-DA8C-5BDEEC3A900F}"/>
              </a:ext>
            </a:extLst>
          </p:cNvPr>
          <p:cNvCxnSpPr>
            <a:cxnSpLocks/>
            <a:stCxn id="9" idx="4"/>
            <a:endCxn id="12" idx="0"/>
          </p:cNvCxnSpPr>
          <p:nvPr/>
        </p:nvCxnSpPr>
        <p:spPr>
          <a:xfrm>
            <a:off x="2025921" y="3858699"/>
            <a:ext cx="10630" cy="3369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004286A-CF70-7FD7-6D56-B8AC46AA55CC}"/>
              </a:ext>
            </a:extLst>
          </p:cNvPr>
          <p:cNvCxnSpPr>
            <a:cxnSpLocks/>
            <a:stCxn id="8" idx="4"/>
            <a:endCxn id="9" idx="0"/>
          </p:cNvCxnSpPr>
          <p:nvPr/>
        </p:nvCxnSpPr>
        <p:spPr>
          <a:xfrm flipH="1">
            <a:off x="2025921" y="2932612"/>
            <a:ext cx="356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0B25E8E1-3CBC-8349-1648-44EA4A983BA3}"/>
              </a:ext>
            </a:extLst>
          </p:cNvPr>
          <p:cNvSpPr/>
          <p:nvPr/>
        </p:nvSpPr>
        <p:spPr>
          <a:xfrm>
            <a:off x="4611553" y="356436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A1C9B23-0998-12C4-0663-D2FAD96CBEB6}"/>
              </a:ext>
            </a:extLst>
          </p:cNvPr>
          <p:cNvCxnSpPr>
            <a:cxnSpLocks/>
            <a:stCxn id="4" idx="6"/>
            <a:endCxn id="20" idx="0"/>
          </p:cNvCxnSpPr>
          <p:nvPr/>
        </p:nvCxnSpPr>
        <p:spPr>
          <a:xfrm>
            <a:off x="2362351" y="1716383"/>
            <a:ext cx="2585632" cy="184798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5801351-4396-1273-97CD-F6E1BA16C181}"/>
              </a:ext>
            </a:extLst>
          </p:cNvPr>
          <p:cNvCxnSpPr>
            <a:cxnSpLocks/>
            <a:stCxn id="8" idx="6"/>
            <a:endCxn id="20" idx="1"/>
          </p:cNvCxnSpPr>
          <p:nvPr/>
        </p:nvCxnSpPr>
        <p:spPr>
          <a:xfrm>
            <a:off x="2362707" y="2630688"/>
            <a:ext cx="2347384" cy="10221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CA1572F-C56F-03E4-B097-ECA80944B077}"/>
              </a:ext>
            </a:extLst>
          </p:cNvPr>
          <p:cNvCxnSpPr>
            <a:cxnSpLocks/>
            <a:stCxn id="9" idx="6"/>
            <a:endCxn id="20" idx="2"/>
          </p:cNvCxnSpPr>
          <p:nvPr/>
        </p:nvCxnSpPr>
        <p:spPr>
          <a:xfrm>
            <a:off x="2362351" y="3556775"/>
            <a:ext cx="2249202" cy="3095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6947EA5-9AA7-D22A-3448-9390BB1A1402}"/>
              </a:ext>
            </a:extLst>
          </p:cNvPr>
          <p:cNvCxnSpPr>
            <a:cxnSpLocks/>
            <a:stCxn id="12" idx="6"/>
          </p:cNvCxnSpPr>
          <p:nvPr/>
        </p:nvCxnSpPr>
        <p:spPr>
          <a:xfrm flipV="1">
            <a:off x="2372981" y="3989740"/>
            <a:ext cx="2248846" cy="507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A31B8CD-76BA-9192-AAE6-C766C49CF1C8}"/>
              </a:ext>
            </a:extLst>
          </p:cNvPr>
          <p:cNvCxnSpPr>
            <a:cxnSpLocks/>
            <a:stCxn id="14" idx="6"/>
            <a:endCxn id="20" idx="3"/>
          </p:cNvCxnSpPr>
          <p:nvPr/>
        </p:nvCxnSpPr>
        <p:spPr>
          <a:xfrm flipV="1">
            <a:off x="2372981" y="4079781"/>
            <a:ext cx="2337110" cy="13529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9E17F434-677E-EE20-33DE-AFE1BF885217}"/>
              </a:ext>
            </a:extLst>
          </p:cNvPr>
          <p:cNvSpPr txBox="1"/>
          <p:nvPr/>
        </p:nvSpPr>
        <p:spPr>
          <a:xfrm rot="1577700">
            <a:off x="2683081" y="262733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C869D6F-661B-6D09-DC84-726660A45377}"/>
              </a:ext>
            </a:extLst>
          </p:cNvPr>
          <p:cNvSpPr txBox="1"/>
          <p:nvPr/>
        </p:nvSpPr>
        <p:spPr>
          <a:xfrm rot="596369">
            <a:off x="2711621" y="331038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6A23608-F798-31B1-6549-B57EBF422406}"/>
              </a:ext>
            </a:extLst>
          </p:cNvPr>
          <p:cNvSpPr txBox="1"/>
          <p:nvPr/>
        </p:nvSpPr>
        <p:spPr>
          <a:xfrm rot="20979481">
            <a:off x="2703037" y="3905690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D083DAC-B22C-0F0A-A845-D9F9A1599381}"/>
              </a:ext>
            </a:extLst>
          </p:cNvPr>
          <p:cNvSpPr txBox="1"/>
          <p:nvPr/>
        </p:nvSpPr>
        <p:spPr>
          <a:xfrm rot="19959365">
            <a:off x="2676604" y="455175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65CCFE-A794-AEA1-6FE9-18E1D059B7AB}"/>
              </a:ext>
            </a:extLst>
          </p:cNvPr>
          <p:cNvSpPr txBox="1"/>
          <p:nvPr/>
        </p:nvSpPr>
        <p:spPr>
          <a:xfrm>
            <a:off x="1290970" y="192344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AD94987-F3D5-882D-8B3C-7B65A2520257}"/>
              </a:ext>
            </a:extLst>
          </p:cNvPr>
          <p:cNvSpPr txBox="1"/>
          <p:nvPr/>
        </p:nvSpPr>
        <p:spPr>
          <a:xfrm>
            <a:off x="1368979" y="2866154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895E2FB-DA0D-AFC7-0999-AFE5771F967D}"/>
              </a:ext>
            </a:extLst>
          </p:cNvPr>
          <p:cNvSpPr txBox="1"/>
          <p:nvPr/>
        </p:nvSpPr>
        <p:spPr>
          <a:xfrm>
            <a:off x="1372645" y="3811595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DF5A8F6-5DFE-C323-E64D-71ACF2E234AC}"/>
              </a:ext>
            </a:extLst>
          </p:cNvPr>
          <p:cNvSpPr txBox="1"/>
          <p:nvPr/>
        </p:nvSpPr>
        <p:spPr>
          <a:xfrm>
            <a:off x="1352647" y="4724832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120E9EF-311D-6A72-AFDF-73D607B842BD}"/>
              </a:ext>
            </a:extLst>
          </p:cNvPr>
          <p:cNvSpPr txBox="1"/>
          <p:nvPr/>
        </p:nvSpPr>
        <p:spPr>
          <a:xfrm>
            <a:off x="838200" y="571107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2000" dirty="0"/>
              <a:t> , RULES</a:t>
            </a:r>
          </a:p>
        </p:txBody>
      </p: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2A61B94C-E90F-72F3-0F64-3310D494140C}"/>
              </a:ext>
            </a:extLst>
          </p:cNvPr>
          <p:cNvCxnSpPr>
            <a:cxnSpLocks/>
            <a:stCxn id="20" idx="5"/>
            <a:endCxn id="20" idx="7"/>
          </p:cNvCxnSpPr>
          <p:nvPr/>
        </p:nvCxnSpPr>
        <p:spPr>
          <a:xfrm rot="5400000" flipH="1">
            <a:off x="4972382" y="3866289"/>
            <a:ext cx="426985" cy="12700"/>
          </a:xfrm>
          <a:prstGeom prst="curvedConnector5">
            <a:avLst>
              <a:gd name="adj1" fmla="val -53538"/>
              <a:gd name="adj2" fmla="val -4031181"/>
              <a:gd name="adj3" fmla="val 15353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82A0E9A6-B732-FE8B-0BE0-3226E11BC431}"/>
              </a:ext>
            </a:extLst>
          </p:cNvPr>
          <p:cNvCxnSpPr>
            <a:cxnSpLocks/>
            <a:stCxn id="15" idx="6"/>
          </p:cNvCxnSpPr>
          <p:nvPr/>
        </p:nvCxnSpPr>
        <p:spPr>
          <a:xfrm flipV="1">
            <a:off x="2372981" y="4232181"/>
            <a:ext cx="2489510" cy="21266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5F04D7D-9305-06C5-1CDE-62E81B2FFD28}"/>
              </a:ext>
            </a:extLst>
          </p:cNvPr>
          <p:cNvSpPr txBox="1"/>
          <p:nvPr/>
        </p:nvSpPr>
        <p:spPr>
          <a:xfrm rot="5400000">
            <a:off x="4975588" y="3827116"/>
            <a:ext cx="1733043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anythihg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C799663-1BA5-8C2C-1486-F3E95057A079}"/>
              </a:ext>
            </a:extLst>
          </p:cNvPr>
          <p:cNvSpPr txBox="1"/>
          <p:nvPr/>
        </p:nvSpPr>
        <p:spPr>
          <a:xfrm rot="19324528">
            <a:off x="2464005" y="4878400"/>
            <a:ext cx="2202649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anything</a:t>
            </a:r>
            <a:r>
              <a:rPr lang="en-US" sz="2000" dirty="0"/>
              <a:t> , oops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7FCC85D1-2D70-FD2F-65CA-9F4D28DD96D7}"/>
              </a:ext>
            </a:extLst>
          </p:cNvPr>
          <p:cNvSpPr/>
          <p:nvPr/>
        </p:nvSpPr>
        <p:spPr>
          <a:xfrm>
            <a:off x="962757" y="3730046"/>
            <a:ext cx="1474727" cy="46187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Up Arrow 61">
            <a:extLst>
              <a:ext uri="{FF2B5EF4-FFF2-40B4-BE49-F238E27FC236}">
                <a16:creationId xmlns:a16="http://schemas.microsoft.com/office/drawing/2014/main" id="{8257867A-E528-8C27-28EB-A665DF5F5F30}"/>
              </a:ext>
            </a:extLst>
          </p:cNvPr>
          <p:cNvSpPr/>
          <p:nvPr/>
        </p:nvSpPr>
        <p:spPr>
          <a:xfrm rot="14360652">
            <a:off x="2530358" y="3916616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0232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8280351" y="2943786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EA7CE7-3145-B34C-A5AC-AAD4B1EB660B}"/>
              </a:ext>
            </a:extLst>
          </p:cNvPr>
          <p:cNvSpPr txBox="1"/>
          <p:nvPr/>
        </p:nvSpPr>
        <p:spPr>
          <a:xfrm>
            <a:off x="10293252" y="2610610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λ</a:t>
            </a: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DC07DA4-9351-8DFD-5963-3C583D3697B4}"/>
              </a:ext>
            </a:extLst>
          </p:cNvPr>
          <p:cNvSpPr/>
          <p:nvPr/>
        </p:nvSpPr>
        <p:spPr>
          <a:xfrm>
            <a:off x="1689491" y="14144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B08DD73-C493-30F0-C0D9-19742FCD8C23}"/>
              </a:ext>
            </a:extLst>
          </p:cNvPr>
          <p:cNvCxnSpPr/>
          <p:nvPr/>
        </p:nvCxnSpPr>
        <p:spPr>
          <a:xfrm>
            <a:off x="1157848" y="1716382"/>
            <a:ext cx="5262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5224981-8A99-F546-C4E3-68C226FAB44D}"/>
              </a:ext>
            </a:extLst>
          </p:cNvPr>
          <p:cNvCxnSpPr>
            <a:cxnSpLocks/>
            <a:stCxn id="4" idx="4"/>
            <a:endCxn id="8" idx="0"/>
          </p:cNvCxnSpPr>
          <p:nvPr/>
        </p:nvCxnSpPr>
        <p:spPr>
          <a:xfrm>
            <a:off x="2025921" y="2018307"/>
            <a:ext cx="356" cy="310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C5307FC-EADA-3515-4854-B7449399AD56}"/>
              </a:ext>
            </a:extLst>
          </p:cNvPr>
          <p:cNvSpPr txBox="1"/>
          <p:nvPr/>
        </p:nvSpPr>
        <p:spPr>
          <a:xfrm rot="2075051">
            <a:off x="3206543" y="2139831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D88A159-3D99-8DB6-6246-66AC934B842C}"/>
              </a:ext>
            </a:extLst>
          </p:cNvPr>
          <p:cNvSpPr/>
          <p:nvPr/>
        </p:nvSpPr>
        <p:spPr>
          <a:xfrm>
            <a:off x="1689847" y="23287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31E3DA4-3721-B1F7-28CE-C3E01A67A87C}"/>
              </a:ext>
            </a:extLst>
          </p:cNvPr>
          <p:cNvSpPr/>
          <p:nvPr/>
        </p:nvSpPr>
        <p:spPr>
          <a:xfrm>
            <a:off x="1689491" y="3254850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9E361A0-CDEE-7793-370E-31CEEA717CF4}"/>
              </a:ext>
            </a:extLst>
          </p:cNvPr>
          <p:cNvSpPr/>
          <p:nvPr/>
        </p:nvSpPr>
        <p:spPr>
          <a:xfrm>
            <a:off x="1700121" y="419564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99FEF8D-E70E-DF69-A069-0130B28393B1}"/>
              </a:ext>
            </a:extLst>
          </p:cNvPr>
          <p:cNvSpPr/>
          <p:nvPr/>
        </p:nvSpPr>
        <p:spPr>
          <a:xfrm>
            <a:off x="1700121" y="513077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07F32E1-33D7-5005-4513-EC1BE8A680AF}"/>
              </a:ext>
            </a:extLst>
          </p:cNvPr>
          <p:cNvSpPr/>
          <p:nvPr/>
        </p:nvSpPr>
        <p:spPr>
          <a:xfrm>
            <a:off x="1700121" y="60568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9BBB7B-7C82-49E7-1E28-D7109AF2E6D8}"/>
              </a:ext>
            </a:extLst>
          </p:cNvPr>
          <p:cNvCxnSpPr>
            <a:cxnSpLocks/>
            <a:stCxn id="14" idx="4"/>
            <a:endCxn id="15" idx="0"/>
          </p:cNvCxnSpPr>
          <p:nvPr/>
        </p:nvCxnSpPr>
        <p:spPr>
          <a:xfrm>
            <a:off x="2036551" y="5734625"/>
            <a:ext cx="0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CD030C4-787E-300A-C179-B8DECE3E4C27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>
            <a:off x="2036551" y="4799492"/>
            <a:ext cx="0" cy="3312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96B06B2-9F5F-5555-669D-DC4CD9F7626E}"/>
              </a:ext>
            </a:extLst>
          </p:cNvPr>
          <p:cNvCxnSpPr>
            <a:cxnSpLocks/>
            <a:stCxn id="9" idx="4"/>
            <a:endCxn id="12" idx="0"/>
          </p:cNvCxnSpPr>
          <p:nvPr/>
        </p:nvCxnSpPr>
        <p:spPr>
          <a:xfrm>
            <a:off x="2025921" y="3858699"/>
            <a:ext cx="10630" cy="3369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B5A58E7-B621-1C2B-FDC3-17AE0F299A55}"/>
              </a:ext>
            </a:extLst>
          </p:cNvPr>
          <p:cNvCxnSpPr>
            <a:cxnSpLocks/>
            <a:stCxn id="8" idx="4"/>
            <a:endCxn id="9" idx="0"/>
          </p:cNvCxnSpPr>
          <p:nvPr/>
        </p:nvCxnSpPr>
        <p:spPr>
          <a:xfrm flipH="1">
            <a:off x="2025921" y="2932612"/>
            <a:ext cx="356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45AFF92-F36D-1578-DA35-294182949D9B}"/>
              </a:ext>
            </a:extLst>
          </p:cNvPr>
          <p:cNvSpPr/>
          <p:nvPr/>
        </p:nvSpPr>
        <p:spPr>
          <a:xfrm>
            <a:off x="4611553" y="356436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E31605D-7F89-7933-CBF8-6125E82A5ABE}"/>
              </a:ext>
            </a:extLst>
          </p:cNvPr>
          <p:cNvCxnSpPr>
            <a:cxnSpLocks/>
            <a:stCxn id="4" idx="6"/>
            <a:endCxn id="20" idx="0"/>
          </p:cNvCxnSpPr>
          <p:nvPr/>
        </p:nvCxnSpPr>
        <p:spPr>
          <a:xfrm>
            <a:off x="2362351" y="1716383"/>
            <a:ext cx="2585632" cy="184798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59700DD-4CB5-28F6-E0CF-E6812DD32E01}"/>
              </a:ext>
            </a:extLst>
          </p:cNvPr>
          <p:cNvCxnSpPr>
            <a:cxnSpLocks/>
            <a:stCxn id="8" idx="6"/>
            <a:endCxn id="20" idx="1"/>
          </p:cNvCxnSpPr>
          <p:nvPr/>
        </p:nvCxnSpPr>
        <p:spPr>
          <a:xfrm>
            <a:off x="2362707" y="2630688"/>
            <a:ext cx="2347384" cy="10221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A7BE941-40DF-AB5A-36D1-029C1EB3133B}"/>
              </a:ext>
            </a:extLst>
          </p:cNvPr>
          <p:cNvCxnSpPr>
            <a:cxnSpLocks/>
            <a:stCxn id="9" idx="6"/>
            <a:endCxn id="20" idx="2"/>
          </p:cNvCxnSpPr>
          <p:nvPr/>
        </p:nvCxnSpPr>
        <p:spPr>
          <a:xfrm>
            <a:off x="2362351" y="3556775"/>
            <a:ext cx="2249202" cy="3095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476E654-407D-8B3E-C6C1-E25601E67405}"/>
              </a:ext>
            </a:extLst>
          </p:cNvPr>
          <p:cNvCxnSpPr>
            <a:cxnSpLocks/>
            <a:stCxn id="12" idx="6"/>
          </p:cNvCxnSpPr>
          <p:nvPr/>
        </p:nvCxnSpPr>
        <p:spPr>
          <a:xfrm flipV="1">
            <a:off x="2372981" y="3989740"/>
            <a:ext cx="2248846" cy="507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00AC030-512C-F4C0-255D-22FAC26EAF61}"/>
              </a:ext>
            </a:extLst>
          </p:cNvPr>
          <p:cNvCxnSpPr>
            <a:cxnSpLocks/>
            <a:stCxn id="14" idx="6"/>
            <a:endCxn id="20" idx="3"/>
          </p:cNvCxnSpPr>
          <p:nvPr/>
        </p:nvCxnSpPr>
        <p:spPr>
          <a:xfrm flipV="1">
            <a:off x="2372981" y="4079781"/>
            <a:ext cx="2337110" cy="13529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A3028B39-C22B-D36C-045B-B8A90ABD11DC}"/>
              </a:ext>
            </a:extLst>
          </p:cNvPr>
          <p:cNvSpPr txBox="1"/>
          <p:nvPr/>
        </p:nvSpPr>
        <p:spPr>
          <a:xfrm rot="1577700">
            <a:off x="2683081" y="262733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8D5C5B2-28DD-FAF6-BE0E-937B42C9897C}"/>
              </a:ext>
            </a:extLst>
          </p:cNvPr>
          <p:cNvSpPr txBox="1"/>
          <p:nvPr/>
        </p:nvSpPr>
        <p:spPr>
          <a:xfrm rot="596369">
            <a:off x="2711621" y="331038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284EB07-57A8-B75B-FCAD-0EE72A9E7468}"/>
              </a:ext>
            </a:extLst>
          </p:cNvPr>
          <p:cNvSpPr txBox="1"/>
          <p:nvPr/>
        </p:nvSpPr>
        <p:spPr>
          <a:xfrm rot="20979481">
            <a:off x="2703037" y="3905690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43F109A-E5F1-7BE6-2DD9-AEE56BA09F51}"/>
              </a:ext>
            </a:extLst>
          </p:cNvPr>
          <p:cNvSpPr txBox="1"/>
          <p:nvPr/>
        </p:nvSpPr>
        <p:spPr>
          <a:xfrm rot="19959365">
            <a:off x="2676604" y="455175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2DF6078-F5A6-CCE9-2938-A12225433BAE}"/>
              </a:ext>
            </a:extLst>
          </p:cNvPr>
          <p:cNvSpPr txBox="1"/>
          <p:nvPr/>
        </p:nvSpPr>
        <p:spPr>
          <a:xfrm>
            <a:off x="1290970" y="192344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3809B6C-01E8-C9E1-5F8F-02F661D6DD92}"/>
              </a:ext>
            </a:extLst>
          </p:cNvPr>
          <p:cNvSpPr txBox="1"/>
          <p:nvPr/>
        </p:nvSpPr>
        <p:spPr>
          <a:xfrm>
            <a:off x="1368979" y="2866154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9C86E9F-D6C8-AB67-A609-9AAC50DCC885}"/>
              </a:ext>
            </a:extLst>
          </p:cNvPr>
          <p:cNvSpPr txBox="1"/>
          <p:nvPr/>
        </p:nvSpPr>
        <p:spPr>
          <a:xfrm>
            <a:off x="1372645" y="3811595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F8FC8A1-059F-A24E-D4E4-ADAE19F4B94A}"/>
              </a:ext>
            </a:extLst>
          </p:cNvPr>
          <p:cNvSpPr txBox="1"/>
          <p:nvPr/>
        </p:nvSpPr>
        <p:spPr>
          <a:xfrm>
            <a:off x="1352647" y="4724832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A95F105-E24F-61B2-F749-807770A0D4F2}"/>
              </a:ext>
            </a:extLst>
          </p:cNvPr>
          <p:cNvSpPr txBox="1"/>
          <p:nvPr/>
        </p:nvSpPr>
        <p:spPr>
          <a:xfrm>
            <a:off x="838200" y="571107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2000" dirty="0"/>
              <a:t> , RULES</a:t>
            </a:r>
          </a:p>
        </p:txBody>
      </p: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6795CD35-8A27-5F04-B783-9D509F595201}"/>
              </a:ext>
            </a:extLst>
          </p:cNvPr>
          <p:cNvCxnSpPr>
            <a:cxnSpLocks/>
            <a:stCxn id="20" idx="5"/>
            <a:endCxn id="20" idx="7"/>
          </p:cNvCxnSpPr>
          <p:nvPr/>
        </p:nvCxnSpPr>
        <p:spPr>
          <a:xfrm rot="5400000" flipH="1">
            <a:off x="4972382" y="3866289"/>
            <a:ext cx="426985" cy="12700"/>
          </a:xfrm>
          <a:prstGeom prst="curvedConnector5">
            <a:avLst>
              <a:gd name="adj1" fmla="val -53538"/>
              <a:gd name="adj2" fmla="val -4031181"/>
              <a:gd name="adj3" fmla="val 15353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F7DF0DBC-F6D7-E5F9-1A1B-FB6251B6D9C5}"/>
              </a:ext>
            </a:extLst>
          </p:cNvPr>
          <p:cNvCxnSpPr>
            <a:cxnSpLocks/>
            <a:stCxn id="15" idx="6"/>
          </p:cNvCxnSpPr>
          <p:nvPr/>
        </p:nvCxnSpPr>
        <p:spPr>
          <a:xfrm flipV="1">
            <a:off x="2372981" y="4232181"/>
            <a:ext cx="2489510" cy="21266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2108091-950B-BF29-037E-100DB210F392}"/>
              </a:ext>
            </a:extLst>
          </p:cNvPr>
          <p:cNvSpPr txBox="1"/>
          <p:nvPr/>
        </p:nvSpPr>
        <p:spPr>
          <a:xfrm rot="5400000">
            <a:off x="4975588" y="3827116"/>
            <a:ext cx="1733043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anythihg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81C8B23-0F11-47E8-E53F-4305569E1FA0}"/>
              </a:ext>
            </a:extLst>
          </p:cNvPr>
          <p:cNvSpPr txBox="1"/>
          <p:nvPr/>
        </p:nvSpPr>
        <p:spPr>
          <a:xfrm rot="19324528">
            <a:off x="2464005" y="4878400"/>
            <a:ext cx="2202649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anything</a:t>
            </a:r>
            <a:r>
              <a:rPr lang="en-US" sz="2000" dirty="0"/>
              <a:t> , oops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CEBE94D7-8A20-8AC9-A830-798C6597A0CA}"/>
              </a:ext>
            </a:extLst>
          </p:cNvPr>
          <p:cNvSpPr/>
          <p:nvPr/>
        </p:nvSpPr>
        <p:spPr>
          <a:xfrm>
            <a:off x="898254" y="4654613"/>
            <a:ext cx="1474727" cy="46187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Up Arrow 61">
            <a:extLst>
              <a:ext uri="{FF2B5EF4-FFF2-40B4-BE49-F238E27FC236}">
                <a16:creationId xmlns:a16="http://schemas.microsoft.com/office/drawing/2014/main" id="{99F038D7-BC83-A5A5-26B9-4B9A38C2EAF4}"/>
              </a:ext>
            </a:extLst>
          </p:cNvPr>
          <p:cNvSpPr/>
          <p:nvPr/>
        </p:nvSpPr>
        <p:spPr>
          <a:xfrm rot="14360652">
            <a:off x="2476135" y="4760252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13578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8448874" y="2943786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EA7CE7-3145-B34C-A5AC-AAD4B1EB660B}"/>
              </a:ext>
            </a:extLst>
          </p:cNvPr>
          <p:cNvSpPr txBox="1"/>
          <p:nvPr/>
        </p:nvSpPr>
        <p:spPr>
          <a:xfrm>
            <a:off x="10293252" y="2610610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RULES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28EAEC6-92AB-F0CE-868B-8E448B880CF3}"/>
              </a:ext>
            </a:extLst>
          </p:cNvPr>
          <p:cNvSpPr/>
          <p:nvPr/>
        </p:nvSpPr>
        <p:spPr>
          <a:xfrm>
            <a:off x="1689491" y="14144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5550E09-CA6B-03F1-63FF-BF1D97BA8847}"/>
              </a:ext>
            </a:extLst>
          </p:cNvPr>
          <p:cNvCxnSpPr/>
          <p:nvPr/>
        </p:nvCxnSpPr>
        <p:spPr>
          <a:xfrm>
            <a:off x="1157848" y="1716382"/>
            <a:ext cx="5262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3CB524C-1441-4D46-BB01-7EFE3FA034B5}"/>
              </a:ext>
            </a:extLst>
          </p:cNvPr>
          <p:cNvCxnSpPr>
            <a:cxnSpLocks/>
            <a:stCxn id="4" idx="4"/>
            <a:endCxn id="8" idx="0"/>
          </p:cNvCxnSpPr>
          <p:nvPr/>
        </p:nvCxnSpPr>
        <p:spPr>
          <a:xfrm>
            <a:off x="2025921" y="2018307"/>
            <a:ext cx="356" cy="310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CDC8F4D-4B8E-7CA9-3BAA-4A2FE9F715EA}"/>
              </a:ext>
            </a:extLst>
          </p:cNvPr>
          <p:cNvSpPr txBox="1"/>
          <p:nvPr/>
        </p:nvSpPr>
        <p:spPr>
          <a:xfrm rot="2075051">
            <a:off x="3206543" y="2139831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3593CC7-2D66-523A-1413-198E73F68A62}"/>
              </a:ext>
            </a:extLst>
          </p:cNvPr>
          <p:cNvSpPr/>
          <p:nvPr/>
        </p:nvSpPr>
        <p:spPr>
          <a:xfrm>
            <a:off x="1689847" y="23287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320EE86-230B-6845-5C92-71F795591E1A}"/>
              </a:ext>
            </a:extLst>
          </p:cNvPr>
          <p:cNvSpPr/>
          <p:nvPr/>
        </p:nvSpPr>
        <p:spPr>
          <a:xfrm>
            <a:off x="1689491" y="3254850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2AB552F-1E33-2641-9748-504ABE2D87F5}"/>
              </a:ext>
            </a:extLst>
          </p:cNvPr>
          <p:cNvSpPr/>
          <p:nvPr/>
        </p:nvSpPr>
        <p:spPr>
          <a:xfrm>
            <a:off x="1700121" y="419564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94D388E-FFDC-1E46-07D8-06D70A410358}"/>
              </a:ext>
            </a:extLst>
          </p:cNvPr>
          <p:cNvSpPr/>
          <p:nvPr/>
        </p:nvSpPr>
        <p:spPr>
          <a:xfrm>
            <a:off x="1700121" y="513077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15C30F5-1449-A5EB-3BE5-46D4A4BEF47C}"/>
              </a:ext>
            </a:extLst>
          </p:cNvPr>
          <p:cNvSpPr/>
          <p:nvPr/>
        </p:nvSpPr>
        <p:spPr>
          <a:xfrm>
            <a:off x="1700121" y="60568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18494D4-58CD-2203-FA9B-D22D95D24B13}"/>
              </a:ext>
            </a:extLst>
          </p:cNvPr>
          <p:cNvCxnSpPr>
            <a:cxnSpLocks/>
            <a:stCxn id="14" idx="4"/>
            <a:endCxn id="15" idx="0"/>
          </p:cNvCxnSpPr>
          <p:nvPr/>
        </p:nvCxnSpPr>
        <p:spPr>
          <a:xfrm>
            <a:off x="2036551" y="5734625"/>
            <a:ext cx="0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C355A59-861A-9F51-8BEE-23B28A81C9A4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>
            <a:off x="2036551" y="4799492"/>
            <a:ext cx="0" cy="3312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F43B0F-2F10-F3CF-ECB0-442EDF029F53}"/>
              </a:ext>
            </a:extLst>
          </p:cNvPr>
          <p:cNvCxnSpPr>
            <a:cxnSpLocks/>
            <a:stCxn id="9" idx="4"/>
            <a:endCxn id="12" idx="0"/>
          </p:cNvCxnSpPr>
          <p:nvPr/>
        </p:nvCxnSpPr>
        <p:spPr>
          <a:xfrm>
            <a:off x="2025921" y="3858699"/>
            <a:ext cx="10630" cy="3369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8112DBA-EC4A-18D7-C8D6-54F879547EE1}"/>
              </a:ext>
            </a:extLst>
          </p:cNvPr>
          <p:cNvCxnSpPr>
            <a:cxnSpLocks/>
            <a:stCxn id="8" idx="4"/>
            <a:endCxn id="9" idx="0"/>
          </p:cNvCxnSpPr>
          <p:nvPr/>
        </p:nvCxnSpPr>
        <p:spPr>
          <a:xfrm flipH="1">
            <a:off x="2025921" y="2932612"/>
            <a:ext cx="356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EB97EA02-D50E-0DF8-3ACA-6B38C555526E}"/>
              </a:ext>
            </a:extLst>
          </p:cNvPr>
          <p:cNvSpPr/>
          <p:nvPr/>
        </p:nvSpPr>
        <p:spPr>
          <a:xfrm>
            <a:off x="4611553" y="356436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1A1F93B-C2DE-8BDF-6B7A-CE32793874CF}"/>
              </a:ext>
            </a:extLst>
          </p:cNvPr>
          <p:cNvCxnSpPr>
            <a:cxnSpLocks/>
            <a:stCxn id="4" idx="6"/>
            <a:endCxn id="20" idx="0"/>
          </p:cNvCxnSpPr>
          <p:nvPr/>
        </p:nvCxnSpPr>
        <p:spPr>
          <a:xfrm>
            <a:off x="2362351" y="1716383"/>
            <a:ext cx="2585632" cy="184798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53D3648-5F81-44A2-443D-A72C4C54056D}"/>
              </a:ext>
            </a:extLst>
          </p:cNvPr>
          <p:cNvCxnSpPr>
            <a:cxnSpLocks/>
            <a:stCxn id="8" idx="6"/>
            <a:endCxn id="20" idx="1"/>
          </p:cNvCxnSpPr>
          <p:nvPr/>
        </p:nvCxnSpPr>
        <p:spPr>
          <a:xfrm>
            <a:off x="2362707" y="2630688"/>
            <a:ext cx="2347384" cy="10221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CABD2D0-9067-79C5-D321-AB6D6D62A83A}"/>
              </a:ext>
            </a:extLst>
          </p:cNvPr>
          <p:cNvCxnSpPr>
            <a:cxnSpLocks/>
            <a:stCxn id="9" idx="6"/>
            <a:endCxn id="20" idx="2"/>
          </p:cNvCxnSpPr>
          <p:nvPr/>
        </p:nvCxnSpPr>
        <p:spPr>
          <a:xfrm>
            <a:off x="2362351" y="3556775"/>
            <a:ext cx="2249202" cy="3095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A172DCA-5EAC-9BDB-4E94-46CB9EB25C76}"/>
              </a:ext>
            </a:extLst>
          </p:cNvPr>
          <p:cNvCxnSpPr>
            <a:cxnSpLocks/>
            <a:stCxn id="12" idx="6"/>
          </p:cNvCxnSpPr>
          <p:nvPr/>
        </p:nvCxnSpPr>
        <p:spPr>
          <a:xfrm flipV="1">
            <a:off x="2372981" y="3989740"/>
            <a:ext cx="2248846" cy="507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5F54F09B-DE89-9E4A-1415-86FDE5C55ABC}"/>
              </a:ext>
            </a:extLst>
          </p:cNvPr>
          <p:cNvCxnSpPr>
            <a:cxnSpLocks/>
            <a:stCxn id="14" idx="6"/>
            <a:endCxn id="20" idx="3"/>
          </p:cNvCxnSpPr>
          <p:nvPr/>
        </p:nvCxnSpPr>
        <p:spPr>
          <a:xfrm flipV="1">
            <a:off x="2372981" y="4079781"/>
            <a:ext cx="2337110" cy="13529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CC52FA6-7585-B294-FCE5-48A3ED0F58A7}"/>
              </a:ext>
            </a:extLst>
          </p:cNvPr>
          <p:cNvSpPr txBox="1"/>
          <p:nvPr/>
        </p:nvSpPr>
        <p:spPr>
          <a:xfrm rot="1577700">
            <a:off x="2683081" y="262733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FC0719F-AA12-F931-D5FB-19D188BA2A27}"/>
              </a:ext>
            </a:extLst>
          </p:cNvPr>
          <p:cNvSpPr txBox="1"/>
          <p:nvPr/>
        </p:nvSpPr>
        <p:spPr>
          <a:xfrm rot="596369">
            <a:off x="2711621" y="331038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DA43797-A9E9-7871-EC82-0473AC8E72C1}"/>
              </a:ext>
            </a:extLst>
          </p:cNvPr>
          <p:cNvSpPr txBox="1"/>
          <p:nvPr/>
        </p:nvSpPr>
        <p:spPr>
          <a:xfrm rot="20979481">
            <a:off x="2703037" y="3905690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3CBC0FE-3627-AD77-37C8-E197E6AB1D10}"/>
              </a:ext>
            </a:extLst>
          </p:cNvPr>
          <p:cNvSpPr txBox="1"/>
          <p:nvPr/>
        </p:nvSpPr>
        <p:spPr>
          <a:xfrm rot="19959365">
            <a:off x="2676604" y="455175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9C87E7C-454F-7A2C-4C8D-6D68C123F5C3}"/>
              </a:ext>
            </a:extLst>
          </p:cNvPr>
          <p:cNvSpPr txBox="1"/>
          <p:nvPr/>
        </p:nvSpPr>
        <p:spPr>
          <a:xfrm>
            <a:off x="1290970" y="192344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078030D-CFE8-C010-13B9-B8098E1A914E}"/>
              </a:ext>
            </a:extLst>
          </p:cNvPr>
          <p:cNvSpPr txBox="1"/>
          <p:nvPr/>
        </p:nvSpPr>
        <p:spPr>
          <a:xfrm>
            <a:off x="1368979" y="2866154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D5A1A77-B340-16A0-7727-27E83E48AD41}"/>
              </a:ext>
            </a:extLst>
          </p:cNvPr>
          <p:cNvSpPr txBox="1"/>
          <p:nvPr/>
        </p:nvSpPr>
        <p:spPr>
          <a:xfrm>
            <a:off x="1372645" y="3811595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EBF2B39-D556-C5E2-1E25-B213ABA909F6}"/>
              </a:ext>
            </a:extLst>
          </p:cNvPr>
          <p:cNvSpPr txBox="1"/>
          <p:nvPr/>
        </p:nvSpPr>
        <p:spPr>
          <a:xfrm>
            <a:off x="1352647" y="4724832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4F43D72-8C87-F534-CBFB-3089DFB1E27A}"/>
              </a:ext>
            </a:extLst>
          </p:cNvPr>
          <p:cNvSpPr txBox="1"/>
          <p:nvPr/>
        </p:nvSpPr>
        <p:spPr>
          <a:xfrm>
            <a:off x="838200" y="571107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2000" dirty="0"/>
              <a:t> , RULES</a:t>
            </a:r>
          </a:p>
        </p:txBody>
      </p: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E8CF0356-F73F-B6CB-5EF9-948FCBBC1DFF}"/>
              </a:ext>
            </a:extLst>
          </p:cNvPr>
          <p:cNvCxnSpPr>
            <a:cxnSpLocks/>
            <a:stCxn id="20" idx="5"/>
            <a:endCxn id="20" idx="7"/>
          </p:cNvCxnSpPr>
          <p:nvPr/>
        </p:nvCxnSpPr>
        <p:spPr>
          <a:xfrm rot="5400000" flipH="1">
            <a:off x="4972382" y="3866289"/>
            <a:ext cx="426985" cy="12700"/>
          </a:xfrm>
          <a:prstGeom prst="curvedConnector5">
            <a:avLst>
              <a:gd name="adj1" fmla="val -53538"/>
              <a:gd name="adj2" fmla="val -4031181"/>
              <a:gd name="adj3" fmla="val 15353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8D847A97-9D43-B4AC-1E19-762935D2ADA3}"/>
              </a:ext>
            </a:extLst>
          </p:cNvPr>
          <p:cNvCxnSpPr>
            <a:cxnSpLocks/>
            <a:stCxn id="15" idx="6"/>
          </p:cNvCxnSpPr>
          <p:nvPr/>
        </p:nvCxnSpPr>
        <p:spPr>
          <a:xfrm flipV="1">
            <a:off x="2372981" y="4232181"/>
            <a:ext cx="2489510" cy="21266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E302776-F104-63B7-98EC-2A8C39AE0F89}"/>
              </a:ext>
            </a:extLst>
          </p:cNvPr>
          <p:cNvSpPr txBox="1"/>
          <p:nvPr/>
        </p:nvSpPr>
        <p:spPr>
          <a:xfrm rot="5400000">
            <a:off x="4975588" y="3827116"/>
            <a:ext cx="1733043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anythihg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01E7D8F-FD6E-DA7E-7593-A19BAA8C41D2}"/>
              </a:ext>
            </a:extLst>
          </p:cNvPr>
          <p:cNvSpPr txBox="1"/>
          <p:nvPr/>
        </p:nvSpPr>
        <p:spPr>
          <a:xfrm rot="19324528">
            <a:off x="2464005" y="4878400"/>
            <a:ext cx="2202649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anything</a:t>
            </a:r>
            <a:r>
              <a:rPr lang="en-US" sz="2000" dirty="0"/>
              <a:t> , oops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C232F841-899F-6840-2068-AF69A7729768}"/>
              </a:ext>
            </a:extLst>
          </p:cNvPr>
          <p:cNvSpPr/>
          <p:nvPr/>
        </p:nvSpPr>
        <p:spPr>
          <a:xfrm>
            <a:off x="730039" y="5680194"/>
            <a:ext cx="1474727" cy="46187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Up Arrow 61">
            <a:extLst>
              <a:ext uri="{FF2B5EF4-FFF2-40B4-BE49-F238E27FC236}">
                <a16:creationId xmlns:a16="http://schemas.microsoft.com/office/drawing/2014/main" id="{2F0CF05D-F109-83A1-AE3B-B947DDF1B028}"/>
              </a:ext>
            </a:extLst>
          </p:cNvPr>
          <p:cNvSpPr/>
          <p:nvPr/>
        </p:nvSpPr>
        <p:spPr>
          <a:xfrm rot="14360652">
            <a:off x="2455249" y="5709969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91000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3D4DF-4F01-E04D-86B8-F2EBF973B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8AFA9-4D5D-9747-9FF3-488BB9864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43281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Rust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7538723" y="2988817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4BC1FD4-85C1-D840-A6F3-70F3F43EA48D}"/>
              </a:ext>
            </a:extLst>
          </p:cNvPr>
          <p:cNvSpPr txBox="1"/>
          <p:nvPr/>
        </p:nvSpPr>
        <p:spPr>
          <a:xfrm>
            <a:off x="10293252" y="2610610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λ</a:t>
            </a: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AF59F4D-2B55-9133-D078-54A183FAEF11}"/>
              </a:ext>
            </a:extLst>
          </p:cNvPr>
          <p:cNvSpPr/>
          <p:nvPr/>
        </p:nvSpPr>
        <p:spPr>
          <a:xfrm>
            <a:off x="1689491" y="14144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43E63B2-AE6F-A600-99E4-E2965B60AD42}"/>
              </a:ext>
            </a:extLst>
          </p:cNvPr>
          <p:cNvCxnSpPr/>
          <p:nvPr/>
        </p:nvCxnSpPr>
        <p:spPr>
          <a:xfrm>
            <a:off x="1157848" y="1716382"/>
            <a:ext cx="5262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9ECD2FB-4590-0968-3A33-AC97935D48F5}"/>
              </a:ext>
            </a:extLst>
          </p:cNvPr>
          <p:cNvCxnSpPr>
            <a:cxnSpLocks/>
            <a:stCxn id="4" idx="4"/>
            <a:endCxn id="8" idx="0"/>
          </p:cNvCxnSpPr>
          <p:nvPr/>
        </p:nvCxnSpPr>
        <p:spPr>
          <a:xfrm>
            <a:off x="2025921" y="2018307"/>
            <a:ext cx="356" cy="310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BE5ECA0-4BE7-E40E-4504-2CFA0716582F}"/>
              </a:ext>
            </a:extLst>
          </p:cNvPr>
          <p:cNvSpPr txBox="1"/>
          <p:nvPr/>
        </p:nvSpPr>
        <p:spPr>
          <a:xfrm rot="2075051">
            <a:off x="3206543" y="2139831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3D08427-899E-02C0-A625-BCCF20FC1ABB}"/>
              </a:ext>
            </a:extLst>
          </p:cNvPr>
          <p:cNvSpPr/>
          <p:nvPr/>
        </p:nvSpPr>
        <p:spPr>
          <a:xfrm>
            <a:off x="1689847" y="23287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75C4E25-C12C-9128-E341-1E089DFF0788}"/>
              </a:ext>
            </a:extLst>
          </p:cNvPr>
          <p:cNvSpPr/>
          <p:nvPr/>
        </p:nvSpPr>
        <p:spPr>
          <a:xfrm>
            <a:off x="1689491" y="3254850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E7C99DC-22D4-67C8-161D-A379FC160AE7}"/>
              </a:ext>
            </a:extLst>
          </p:cNvPr>
          <p:cNvSpPr/>
          <p:nvPr/>
        </p:nvSpPr>
        <p:spPr>
          <a:xfrm>
            <a:off x="1700121" y="419564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50E94AC-81A9-F6D8-5433-523592F5DA95}"/>
              </a:ext>
            </a:extLst>
          </p:cNvPr>
          <p:cNvSpPr/>
          <p:nvPr/>
        </p:nvSpPr>
        <p:spPr>
          <a:xfrm>
            <a:off x="1700121" y="513077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FCC0ABA-915D-4067-9402-8587907A4C37}"/>
              </a:ext>
            </a:extLst>
          </p:cNvPr>
          <p:cNvSpPr/>
          <p:nvPr/>
        </p:nvSpPr>
        <p:spPr>
          <a:xfrm>
            <a:off x="1700121" y="60568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971F6D2-B3C7-2AF4-51B3-EACC58A7FEE4}"/>
              </a:ext>
            </a:extLst>
          </p:cNvPr>
          <p:cNvCxnSpPr>
            <a:cxnSpLocks/>
            <a:stCxn id="14" idx="4"/>
            <a:endCxn id="15" idx="0"/>
          </p:cNvCxnSpPr>
          <p:nvPr/>
        </p:nvCxnSpPr>
        <p:spPr>
          <a:xfrm>
            <a:off x="2036551" y="5734625"/>
            <a:ext cx="0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C506F35-B6CA-123C-4D84-97863B5A1C41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>
            <a:off x="2036551" y="4799492"/>
            <a:ext cx="0" cy="3312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28ABB91-D593-C6A4-E993-4795A94D9F6E}"/>
              </a:ext>
            </a:extLst>
          </p:cNvPr>
          <p:cNvCxnSpPr>
            <a:cxnSpLocks/>
            <a:stCxn id="9" idx="4"/>
            <a:endCxn id="12" idx="0"/>
          </p:cNvCxnSpPr>
          <p:nvPr/>
        </p:nvCxnSpPr>
        <p:spPr>
          <a:xfrm>
            <a:off x="2025921" y="3858699"/>
            <a:ext cx="10630" cy="3369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6D2A743-48CA-E9A4-8C70-43F3E242B13F}"/>
              </a:ext>
            </a:extLst>
          </p:cNvPr>
          <p:cNvCxnSpPr>
            <a:cxnSpLocks/>
            <a:stCxn id="8" idx="4"/>
            <a:endCxn id="9" idx="0"/>
          </p:cNvCxnSpPr>
          <p:nvPr/>
        </p:nvCxnSpPr>
        <p:spPr>
          <a:xfrm flipH="1">
            <a:off x="2025921" y="2932612"/>
            <a:ext cx="356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11B38390-1E0F-0B34-F746-FCDB3612464D}"/>
              </a:ext>
            </a:extLst>
          </p:cNvPr>
          <p:cNvSpPr/>
          <p:nvPr/>
        </p:nvSpPr>
        <p:spPr>
          <a:xfrm>
            <a:off x="4611553" y="356436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8119818-E3A7-A47F-855C-1717456B865B}"/>
              </a:ext>
            </a:extLst>
          </p:cNvPr>
          <p:cNvCxnSpPr>
            <a:cxnSpLocks/>
            <a:stCxn id="4" idx="6"/>
            <a:endCxn id="20" idx="0"/>
          </p:cNvCxnSpPr>
          <p:nvPr/>
        </p:nvCxnSpPr>
        <p:spPr>
          <a:xfrm>
            <a:off x="2362351" y="1716383"/>
            <a:ext cx="2585632" cy="184798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99E5FC8-0C68-E094-540A-E8E73425E415}"/>
              </a:ext>
            </a:extLst>
          </p:cNvPr>
          <p:cNvCxnSpPr>
            <a:cxnSpLocks/>
            <a:stCxn id="8" idx="6"/>
            <a:endCxn id="20" idx="1"/>
          </p:cNvCxnSpPr>
          <p:nvPr/>
        </p:nvCxnSpPr>
        <p:spPr>
          <a:xfrm>
            <a:off x="2362707" y="2630688"/>
            <a:ext cx="2347384" cy="10221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B9BF8DB-78A0-7C94-B87B-6D6399184B32}"/>
              </a:ext>
            </a:extLst>
          </p:cNvPr>
          <p:cNvCxnSpPr>
            <a:cxnSpLocks/>
            <a:stCxn id="9" idx="6"/>
            <a:endCxn id="20" idx="2"/>
          </p:cNvCxnSpPr>
          <p:nvPr/>
        </p:nvCxnSpPr>
        <p:spPr>
          <a:xfrm>
            <a:off x="2362351" y="3556775"/>
            <a:ext cx="2249202" cy="3095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61F6715-9F14-D28F-7615-6C3E0B5A1953}"/>
              </a:ext>
            </a:extLst>
          </p:cNvPr>
          <p:cNvCxnSpPr>
            <a:cxnSpLocks/>
            <a:stCxn id="12" idx="6"/>
          </p:cNvCxnSpPr>
          <p:nvPr/>
        </p:nvCxnSpPr>
        <p:spPr>
          <a:xfrm flipV="1">
            <a:off x="2372981" y="3989740"/>
            <a:ext cx="2248846" cy="507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6968B58-7A88-EE34-EF18-0EB1CF7609FB}"/>
              </a:ext>
            </a:extLst>
          </p:cNvPr>
          <p:cNvCxnSpPr>
            <a:cxnSpLocks/>
            <a:stCxn id="14" idx="6"/>
            <a:endCxn id="20" idx="3"/>
          </p:cNvCxnSpPr>
          <p:nvPr/>
        </p:nvCxnSpPr>
        <p:spPr>
          <a:xfrm flipV="1">
            <a:off x="2372981" y="4079781"/>
            <a:ext cx="2337110" cy="13529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07FC156-EBDC-74F4-E45F-45F25A7C7BC0}"/>
              </a:ext>
            </a:extLst>
          </p:cNvPr>
          <p:cNvSpPr txBox="1"/>
          <p:nvPr/>
        </p:nvSpPr>
        <p:spPr>
          <a:xfrm rot="1577700">
            <a:off x="2683081" y="262733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93E895A-3B00-4770-01AE-892FA9C759A6}"/>
              </a:ext>
            </a:extLst>
          </p:cNvPr>
          <p:cNvSpPr txBox="1"/>
          <p:nvPr/>
        </p:nvSpPr>
        <p:spPr>
          <a:xfrm rot="596369">
            <a:off x="2711621" y="331038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3FD9A35-DADB-BAAB-D3A2-E74A76EE1F5A}"/>
              </a:ext>
            </a:extLst>
          </p:cNvPr>
          <p:cNvSpPr txBox="1"/>
          <p:nvPr/>
        </p:nvSpPr>
        <p:spPr>
          <a:xfrm rot="20979481">
            <a:off x="2703037" y="3905690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6315AF7-41EC-65B2-8111-5321781CE4D9}"/>
              </a:ext>
            </a:extLst>
          </p:cNvPr>
          <p:cNvSpPr txBox="1"/>
          <p:nvPr/>
        </p:nvSpPr>
        <p:spPr>
          <a:xfrm rot="19959365">
            <a:off x="2676604" y="455175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FBCD3D6-FF04-E783-F2E3-128DD4FCA0E6}"/>
              </a:ext>
            </a:extLst>
          </p:cNvPr>
          <p:cNvSpPr txBox="1"/>
          <p:nvPr/>
        </p:nvSpPr>
        <p:spPr>
          <a:xfrm>
            <a:off x="1290970" y="192344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A36E70E-6D91-912C-AB26-2926553DC906}"/>
              </a:ext>
            </a:extLst>
          </p:cNvPr>
          <p:cNvSpPr txBox="1"/>
          <p:nvPr/>
        </p:nvSpPr>
        <p:spPr>
          <a:xfrm>
            <a:off x="1368979" y="2866154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203049C-8E9F-BED7-282B-55FA036C2F5D}"/>
              </a:ext>
            </a:extLst>
          </p:cNvPr>
          <p:cNvSpPr txBox="1"/>
          <p:nvPr/>
        </p:nvSpPr>
        <p:spPr>
          <a:xfrm>
            <a:off x="1372645" y="3811595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96407B0-3E5C-D61C-7D48-4213C4388806}"/>
              </a:ext>
            </a:extLst>
          </p:cNvPr>
          <p:cNvSpPr txBox="1"/>
          <p:nvPr/>
        </p:nvSpPr>
        <p:spPr>
          <a:xfrm>
            <a:off x="1352647" y="4724832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8089A86-B655-A61F-18F0-BFB12A641BFA}"/>
              </a:ext>
            </a:extLst>
          </p:cNvPr>
          <p:cNvSpPr txBox="1"/>
          <p:nvPr/>
        </p:nvSpPr>
        <p:spPr>
          <a:xfrm>
            <a:off x="838200" y="571107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2000" dirty="0"/>
              <a:t> , RULES</a:t>
            </a:r>
          </a:p>
        </p:txBody>
      </p: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41EE12B2-8387-6B06-2F6D-5ED7EC0F0C56}"/>
              </a:ext>
            </a:extLst>
          </p:cNvPr>
          <p:cNvCxnSpPr>
            <a:cxnSpLocks/>
            <a:stCxn id="20" idx="5"/>
            <a:endCxn id="20" idx="7"/>
          </p:cNvCxnSpPr>
          <p:nvPr/>
        </p:nvCxnSpPr>
        <p:spPr>
          <a:xfrm rot="5400000" flipH="1">
            <a:off x="4972382" y="3866289"/>
            <a:ext cx="426985" cy="12700"/>
          </a:xfrm>
          <a:prstGeom prst="curvedConnector5">
            <a:avLst>
              <a:gd name="adj1" fmla="val -53538"/>
              <a:gd name="adj2" fmla="val -4031181"/>
              <a:gd name="adj3" fmla="val 15353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0A2E05E7-C130-89E6-36B5-5BF418CFC8C7}"/>
              </a:ext>
            </a:extLst>
          </p:cNvPr>
          <p:cNvCxnSpPr>
            <a:cxnSpLocks/>
            <a:stCxn id="15" idx="6"/>
          </p:cNvCxnSpPr>
          <p:nvPr/>
        </p:nvCxnSpPr>
        <p:spPr>
          <a:xfrm flipV="1">
            <a:off x="2372981" y="4232181"/>
            <a:ext cx="2489510" cy="21266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042B02E6-80AF-B9E6-01C1-E0D0AD0B177A}"/>
              </a:ext>
            </a:extLst>
          </p:cNvPr>
          <p:cNvSpPr txBox="1"/>
          <p:nvPr/>
        </p:nvSpPr>
        <p:spPr>
          <a:xfrm rot="5400000">
            <a:off x="4975588" y="3827116"/>
            <a:ext cx="1733043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anythihg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823DE09-ADEA-DA45-256B-0CBCC6DB497D}"/>
              </a:ext>
            </a:extLst>
          </p:cNvPr>
          <p:cNvSpPr txBox="1"/>
          <p:nvPr/>
        </p:nvSpPr>
        <p:spPr>
          <a:xfrm rot="19324528">
            <a:off x="2464005" y="4878400"/>
            <a:ext cx="2202649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anything</a:t>
            </a:r>
            <a:r>
              <a:rPr lang="en-US" sz="2000" dirty="0"/>
              <a:t> , oops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79326450-4E46-4EC6-6D23-ECE7350DDDDE}"/>
              </a:ext>
            </a:extLst>
          </p:cNvPr>
          <p:cNvSpPr/>
          <p:nvPr/>
        </p:nvSpPr>
        <p:spPr>
          <a:xfrm>
            <a:off x="979038" y="1923809"/>
            <a:ext cx="1474727" cy="46187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Up Arrow 61">
            <a:extLst>
              <a:ext uri="{FF2B5EF4-FFF2-40B4-BE49-F238E27FC236}">
                <a16:creationId xmlns:a16="http://schemas.microsoft.com/office/drawing/2014/main" id="{CF6C633F-376C-D8B9-48F1-1201DBEC561F}"/>
              </a:ext>
            </a:extLst>
          </p:cNvPr>
          <p:cNvSpPr/>
          <p:nvPr/>
        </p:nvSpPr>
        <p:spPr>
          <a:xfrm rot="14360652">
            <a:off x="2487676" y="1137751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28215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Rust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7771024" y="2957949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4BC1FD4-85C1-D840-A6F3-70F3F43EA48D}"/>
              </a:ext>
            </a:extLst>
          </p:cNvPr>
          <p:cNvSpPr txBox="1"/>
          <p:nvPr/>
        </p:nvSpPr>
        <p:spPr>
          <a:xfrm>
            <a:off x="10293252" y="2610610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λ</a:t>
            </a: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5BE63AC-40DE-7943-EE81-00CF82C66B82}"/>
              </a:ext>
            </a:extLst>
          </p:cNvPr>
          <p:cNvSpPr/>
          <p:nvPr/>
        </p:nvSpPr>
        <p:spPr>
          <a:xfrm>
            <a:off x="1689491" y="14144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F9F0E9F-7E7A-8B8D-301C-9334CB1450DC}"/>
              </a:ext>
            </a:extLst>
          </p:cNvPr>
          <p:cNvCxnSpPr/>
          <p:nvPr/>
        </p:nvCxnSpPr>
        <p:spPr>
          <a:xfrm>
            <a:off x="1157848" y="1716382"/>
            <a:ext cx="5262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4246E91-BB4B-BEC7-683C-94E5C7CB74C2}"/>
              </a:ext>
            </a:extLst>
          </p:cNvPr>
          <p:cNvCxnSpPr>
            <a:cxnSpLocks/>
            <a:stCxn id="4" idx="4"/>
            <a:endCxn id="8" idx="0"/>
          </p:cNvCxnSpPr>
          <p:nvPr/>
        </p:nvCxnSpPr>
        <p:spPr>
          <a:xfrm>
            <a:off x="2025921" y="2018307"/>
            <a:ext cx="356" cy="310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58DFC46-5523-8A0A-D7F3-8BE052C65437}"/>
              </a:ext>
            </a:extLst>
          </p:cNvPr>
          <p:cNvSpPr txBox="1"/>
          <p:nvPr/>
        </p:nvSpPr>
        <p:spPr>
          <a:xfrm rot="2075051">
            <a:off x="3206543" y="2139831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110049C-4D53-1B9F-3F5C-2BACC82DCC33}"/>
              </a:ext>
            </a:extLst>
          </p:cNvPr>
          <p:cNvSpPr/>
          <p:nvPr/>
        </p:nvSpPr>
        <p:spPr>
          <a:xfrm>
            <a:off x="1689847" y="23287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9C4BAF5-BBCA-B61F-1221-2FE8B58F9435}"/>
              </a:ext>
            </a:extLst>
          </p:cNvPr>
          <p:cNvSpPr/>
          <p:nvPr/>
        </p:nvSpPr>
        <p:spPr>
          <a:xfrm>
            <a:off x="1689491" y="3254850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CD32E70-437B-A86A-4C1C-B4D0274314D5}"/>
              </a:ext>
            </a:extLst>
          </p:cNvPr>
          <p:cNvSpPr/>
          <p:nvPr/>
        </p:nvSpPr>
        <p:spPr>
          <a:xfrm>
            <a:off x="1700121" y="419564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008B38A-AC91-2AA3-629D-0040ABE58888}"/>
              </a:ext>
            </a:extLst>
          </p:cNvPr>
          <p:cNvSpPr/>
          <p:nvPr/>
        </p:nvSpPr>
        <p:spPr>
          <a:xfrm>
            <a:off x="1700121" y="513077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8943CDB-14E7-25D3-0898-8BAFD9C7CCFA}"/>
              </a:ext>
            </a:extLst>
          </p:cNvPr>
          <p:cNvSpPr/>
          <p:nvPr/>
        </p:nvSpPr>
        <p:spPr>
          <a:xfrm>
            <a:off x="1700121" y="60568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327C748-40E5-A2CF-21AB-6E8317E6F7DF}"/>
              </a:ext>
            </a:extLst>
          </p:cNvPr>
          <p:cNvCxnSpPr>
            <a:cxnSpLocks/>
            <a:stCxn id="14" idx="4"/>
            <a:endCxn id="15" idx="0"/>
          </p:cNvCxnSpPr>
          <p:nvPr/>
        </p:nvCxnSpPr>
        <p:spPr>
          <a:xfrm>
            <a:off x="2036551" y="5734625"/>
            <a:ext cx="0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92A053D-A84C-B3FD-FF6C-B515A1B76071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>
            <a:off x="2036551" y="4799492"/>
            <a:ext cx="0" cy="3312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5304289-810C-2273-E35B-01CF5478E24A}"/>
              </a:ext>
            </a:extLst>
          </p:cNvPr>
          <p:cNvCxnSpPr>
            <a:cxnSpLocks/>
            <a:stCxn id="9" idx="4"/>
            <a:endCxn id="12" idx="0"/>
          </p:cNvCxnSpPr>
          <p:nvPr/>
        </p:nvCxnSpPr>
        <p:spPr>
          <a:xfrm>
            <a:off x="2025921" y="3858699"/>
            <a:ext cx="10630" cy="3369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950DB51-76D6-6177-7529-BDE09C2362AE}"/>
              </a:ext>
            </a:extLst>
          </p:cNvPr>
          <p:cNvCxnSpPr>
            <a:cxnSpLocks/>
            <a:stCxn id="8" idx="4"/>
            <a:endCxn id="9" idx="0"/>
          </p:cNvCxnSpPr>
          <p:nvPr/>
        </p:nvCxnSpPr>
        <p:spPr>
          <a:xfrm flipH="1">
            <a:off x="2025921" y="2932612"/>
            <a:ext cx="356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B297FB2B-36A6-EF0E-47AE-5575FD57A48B}"/>
              </a:ext>
            </a:extLst>
          </p:cNvPr>
          <p:cNvSpPr/>
          <p:nvPr/>
        </p:nvSpPr>
        <p:spPr>
          <a:xfrm>
            <a:off x="4611553" y="356436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6AE8AB2-6F6C-8229-8637-1F44923D6B1E}"/>
              </a:ext>
            </a:extLst>
          </p:cNvPr>
          <p:cNvCxnSpPr>
            <a:cxnSpLocks/>
            <a:stCxn id="4" idx="6"/>
            <a:endCxn id="20" idx="0"/>
          </p:cNvCxnSpPr>
          <p:nvPr/>
        </p:nvCxnSpPr>
        <p:spPr>
          <a:xfrm>
            <a:off x="2362351" y="1716383"/>
            <a:ext cx="2585632" cy="184798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C0E86F2-2812-FAEF-E156-AE4A1C1DB339}"/>
              </a:ext>
            </a:extLst>
          </p:cNvPr>
          <p:cNvCxnSpPr>
            <a:cxnSpLocks/>
            <a:stCxn id="8" idx="6"/>
            <a:endCxn id="20" idx="1"/>
          </p:cNvCxnSpPr>
          <p:nvPr/>
        </p:nvCxnSpPr>
        <p:spPr>
          <a:xfrm>
            <a:off x="2362707" y="2630688"/>
            <a:ext cx="2347384" cy="10221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4594B20-5ECB-61BE-6339-D285B6B2D7D4}"/>
              </a:ext>
            </a:extLst>
          </p:cNvPr>
          <p:cNvCxnSpPr>
            <a:cxnSpLocks/>
            <a:stCxn id="9" idx="6"/>
            <a:endCxn id="20" idx="2"/>
          </p:cNvCxnSpPr>
          <p:nvPr/>
        </p:nvCxnSpPr>
        <p:spPr>
          <a:xfrm>
            <a:off x="2362351" y="3556775"/>
            <a:ext cx="2249202" cy="3095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139908F-7F9B-F398-2CFC-4C8D451DAAF5}"/>
              </a:ext>
            </a:extLst>
          </p:cNvPr>
          <p:cNvCxnSpPr>
            <a:cxnSpLocks/>
            <a:stCxn id="12" idx="6"/>
          </p:cNvCxnSpPr>
          <p:nvPr/>
        </p:nvCxnSpPr>
        <p:spPr>
          <a:xfrm flipV="1">
            <a:off x="2372981" y="3989740"/>
            <a:ext cx="2248846" cy="507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EF75459-5285-61BA-5F08-987CFE09006B}"/>
              </a:ext>
            </a:extLst>
          </p:cNvPr>
          <p:cNvCxnSpPr>
            <a:cxnSpLocks/>
            <a:stCxn id="14" idx="6"/>
            <a:endCxn id="20" idx="3"/>
          </p:cNvCxnSpPr>
          <p:nvPr/>
        </p:nvCxnSpPr>
        <p:spPr>
          <a:xfrm flipV="1">
            <a:off x="2372981" y="4079781"/>
            <a:ext cx="2337110" cy="13529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87B195F0-5965-E6A3-3A12-59986418DA49}"/>
              </a:ext>
            </a:extLst>
          </p:cNvPr>
          <p:cNvSpPr txBox="1"/>
          <p:nvPr/>
        </p:nvSpPr>
        <p:spPr>
          <a:xfrm rot="1577700">
            <a:off x="2683081" y="262733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2EE8650-814B-2ECC-2F28-03733D08C3B3}"/>
              </a:ext>
            </a:extLst>
          </p:cNvPr>
          <p:cNvSpPr txBox="1"/>
          <p:nvPr/>
        </p:nvSpPr>
        <p:spPr>
          <a:xfrm rot="596369">
            <a:off x="2711621" y="331038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1CB74B6-C6AE-81CF-5DE8-8F6B669B8E72}"/>
              </a:ext>
            </a:extLst>
          </p:cNvPr>
          <p:cNvSpPr txBox="1"/>
          <p:nvPr/>
        </p:nvSpPr>
        <p:spPr>
          <a:xfrm rot="20979481">
            <a:off x="2703037" y="3905690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A5D05B8-FAB2-B795-8A98-A3A51DC19443}"/>
              </a:ext>
            </a:extLst>
          </p:cNvPr>
          <p:cNvSpPr txBox="1"/>
          <p:nvPr/>
        </p:nvSpPr>
        <p:spPr>
          <a:xfrm rot="19959365">
            <a:off x="2676604" y="455175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F340598-46C8-3765-B875-7FBBE0E976B5}"/>
              </a:ext>
            </a:extLst>
          </p:cNvPr>
          <p:cNvSpPr txBox="1"/>
          <p:nvPr/>
        </p:nvSpPr>
        <p:spPr>
          <a:xfrm>
            <a:off x="1290970" y="192344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CB5B3BC-1E97-8BA5-279D-D0904D73A5FF}"/>
              </a:ext>
            </a:extLst>
          </p:cNvPr>
          <p:cNvSpPr txBox="1"/>
          <p:nvPr/>
        </p:nvSpPr>
        <p:spPr>
          <a:xfrm>
            <a:off x="1368979" y="2866154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82D6850-85BC-5FAE-7F13-EC83819D0A0E}"/>
              </a:ext>
            </a:extLst>
          </p:cNvPr>
          <p:cNvSpPr txBox="1"/>
          <p:nvPr/>
        </p:nvSpPr>
        <p:spPr>
          <a:xfrm>
            <a:off x="1372645" y="3811595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86C31C7-168D-2A49-8D66-F00D15181ABB}"/>
              </a:ext>
            </a:extLst>
          </p:cNvPr>
          <p:cNvSpPr txBox="1"/>
          <p:nvPr/>
        </p:nvSpPr>
        <p:spPr>
          <a:xfrm>
            <a:off x="1352647" y="4724832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E64384E-8287-27E6-C50B-74374572B5B2}"/>
              </a:ext>
            </a:extLst>
          </p:cNvPr>
          <p:cNvSpPr txBox="1"/>
          <p:nvPr/>
        </p:nvSpPr>
        <p:spPr>
          <a:xfrm>
            <a:off x="838200" y="571107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2000" dirty="0"/>
              <a:t> , RULES</a:t>
            </a:r>
          </a:p>
        </p:txBody>
      </p: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DDF9F536-FD27-E039-CB9B-43E75B2128EB}"/>
              </a:ext>
            </a:extLst>
          </p:cNvPr>
          <p:cNvCxnSpPr>
            <a:cxnSpLocks/>
            <a:stCxn id="20" idx="5"/>
            <a:endCxn id="20" idx="7"/>
          </p:cNvCxnSpPr>
          <p:nvPr/>
        </p:nvCxnSpPr>
        <p:spPr>
          <a:xfrm rot="5400000" flipH="1">
            <a:off x="4972382" y="3866289"/>
            <a:ext cx="426985" cy="12700"/>
          </a:xfrm>
          <a:prstGeom prst="curvedConnector5">
            <a:avLst>
              <a:gd name="adj1" fmla="val -53538"/>
              <a:gd name="adj2" fmla="val -4031181"/>
              <a:gd name="adj3" fmla="val 15353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B8F47A41-9D46-7D54-69EE-701ABF2E13A2}"/>
              </a:ext>
            </a:extLst>
          </p:cNvPr>
          <p:cNvCxnSpPr>
            <a:cxnSpLocks/>
            <a:stCxn id="15" idx="6"/>
          </p:cNvCxnSpPr>
          <p:nvPr/>
        </p:nvCxnSpPr>
        <p:spPr>
          <a:xfrm flipV="1">
            <a:off x="2372981" y="4232181"/>
            <a:ext cx="2489510" cy="21266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09A8BAA-7035-7FB6-EFD4-32AD708D35E9}"/>
              </a:ext>
            </a:extLst>
          </p:cNvPr>
          <p:cNvSpPr txBox="1"/>
          <p:nvPr/>
        </p:nvSpPr>
        <p:spPr>
          <a:xfrm rot="5400000">
            <a:off x="4975588" y="3827116"/>
            <a:ext cx="1733043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anythihg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F8B4CC4-5219-9798-4344-3240693588BE}"/>
              </a:ext>
            </a:extLst>
          </p:cNvPr>
          <p:cNvSpPr txBox="1"/>
          <p:nvPr/>
        </p:nvSpPr>
        <p:spPr>
          <a:xfrm rot="19324528">
            <a:off x="2464005" y="4878400"/>
            <a:ext cx="2202649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anything</a:t>
            </a:r>
            <a:r>
              <a:rPr lang="en-US" sz="2000" dirty="0"/>
              <a:t> , oops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A45EB13-3166-0029-2D17-23E1E1DACA3E}"/>
              </a:ext>
            </a:extLst>
          </p:cNvPr>
          <p:cNvSpPr/>
          <p:nvPr/>
        </p:nvSpPr>
        <p:spPr>
          <a:xfrm>
            <a:off x="990633" y="2816519"/>
            <a:ext cx="1474727" cy="46187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Up Arrow 61">
            <a:extLst>
              <a:ext uri="{FF2B5EF4-FFF2-40B4-BE49-F238E27FC236}">
                <a16:creationId xmlns:a16="http://schemas.microsoft.com/office/drawing/2014/main" id="{F843F673-A5E0-052F-81A7-22D08C815D72}"/>
              </a:ext>
            </a:extLst>
          </p:cNvPr>
          <p:cNvSpPr/>
          <p:nvPr/>
        </p:nvSpPr>
        <p:spPr>
          <a:xfrm rot="14360652">
            <a:off x="2487063" y="2030375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175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3" y="2744623"/>
            <a:ext cx="5857794" cy="1368753"/>
            <a:chOff x="3081966" y="4044132"/>
            <a:chExt cx="3690974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DE485AF-74AD-CAAA-8939-788A4A35059D}"/>
                </a:ext>
              </a:extLst>
            </p:cNvPr>
            <p:cNvSpPr txBox="1"/>
            <p:nvPr/>
          </p:nvSpPr>
          <p:spPr>
            <a:xfrm>
              <a:off x="5847537" y="4228799"/>
              <a:ext cx="9254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tokens</a:t>
              </a: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>
                <a:highlight>
                  <a:srgbClr val="FFFF00"/>
                </a:highlight>
              </a:rPr>
              <a:t>Schemes</a:t>
            </a:r>
            <a:r>
              <a:rPr lang="en-US" sz="2000" dirty="0"/>
              <a:t>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>
                <a:highlight>
                  <a:srgbClr val="FFFF00"/>
                </a:highlight>
              </a:rPr>
              <a:t>Facts</a:t>
            </a:r>
            <a:r>
              <a:rPr lang="en-US" sz="2000" dirty="0"/>
              <a:t>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>
                <a:highlight>
                  <a:srgbClr val="FFFF00"/>
                </a:highlight>
              </a:rPr>
              <a:t>Rules</a:t>
            </a:r>
            <a:r>
              <a:rPr lang="en-US" sz="2000" dirty="0"/>
              <a:t>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>
                <a:highlight>
                  <a:srgbClr val="FFFF00"/>
                </a:highlight>
              </a:rPr>
              <a:t>Queries</a:t>
            </a:r>
            <a:r>
              <a:rPr lang="en-US" sz="2000" dirty="0"/>
              <a:t>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8E909F-8F61-A506-F29C-CA4D4AF58E79}"/>
              </a:ext>
            </a:extLst>
          </p:cNvPr>
          <p:cNvSpPr txBox="1"/>
          <p:nvPr/>
        </p:nvSpPr>
        <p:spPr>
          <a:xfrm>
            <a:off x="1832905" y="6027003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Datalog</a:t>
            </a:r>
            <a:r>
              <a:rPr lang="en-US" sz="2400" dirty="0"/>
              <a:t> is a database programming language </a:t>
            </a:r>
          </a:p>
          <a:p>
            <a:pPr algn="ctr"/>
            <a:r>
              <a:rPr lang="en-US" sz="2400" dirty="0"/>
              <a:t>It has four keywords: </a:t>
            </a:r>
            <a:r>
              <a:rPr lang="en-US" sz="2400" i="1" dirty="0"/>
              <a:t>Schemes, Facts, Rules, Queries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269213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Rust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7927031" y="2957949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4BC1FD4-85C1-D840-A6F3-70F3F43EA48D}"/>
              </a:ext>
            </a:extLst>
          </p:cNvPr>
          <p:cNvSpPr txBox="1"/>
          <p:nvPr/>
        </p:nvSpPr>
        <p:spPr>
          <a:xfrm>
            <a:off x="10293252" y="2610610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D722EBC-D873-FDC6-3336-349722EF718D}"/>
              </a:ext>
            </a:extLst>
          </p:cNvPr>
          <p:cNvSpPr/>
          <p:nvPr/>
        </p:nvSpPr>
        <p:spPr>
          <a:xfrm>
            <a:off x="1689491" y="14144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7E6759A-7F03-1711-C483-A3C11A26AC17}"/>
              </a:ext>
            </a:extLst>
          </p:cNvPr>
          <p:cNvCxnSpPr/>
          <p:nvPr/>
        </p:nvCxnSpPr>
        <p:spPr>
          <a:xfrm>
            <a:off x="1157848" y="1716382"/>
            <a:ext cx="5262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2F6B19A-EE38-2F94-8B03-7D99DB365A37}"/>
              </a:ext>
            </a:extLst>
          </p:cNvPr>
          <p:cNvCxnSpPr>
            <a:cxnSpLocks/>
            <a:stCxn id="4" idx="4"/>
            <a:endCxn id="8" idx="0"/>
          </p:cNvCxnSpPr>
          <p:nvPr/>
        </p:nvCxnSpPr>
        <p:spPr>
          <a:xfrm>
            <a:off x="2025921" y="2018307"/>
            <a:ext cx="356" cy="3104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264A69C-CEED-2E33-334B-24AA94E42386}"/>
              </a:ext>
            </a:extLst>
          </p:cNvPr>
          <p:cNvSpPr txBox="1"/>
          <p:nvPr/>
        </p:nvSpPr>
        <p:spPr>
          <a:xfrm rot="2075051">
            <a:off x="3206543" y="2139831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5064BFE-F3FC-C76F-28CF-797CADDFEFDD}"/>
              </a:ext>
            </a:extLst>
          </p:cNvPr>
          <p:cNvSpPr/>
          <p:nvPr/>
        </p:nvSpPr>
        <p:spPr>
          <a:xfrm>
            <a:off x="1689847" y="23287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F88AFBC-44CD-95CB-357E-67CD07D1947C}"/>
              </a:ext>
            </a:extLst>
          </p:cNvPr>
          <p:cNvSpPr/>
          <p:nvPr/>
        </p:nvSpPr>
        <p:spPr>
          <a:xfrm>
            <a:off x="1689491" y="3254850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29B21C9-61AE-5DD1-71BB-F7BB28739917}"/>
              </a:ext>
            </a:extLst>
          </p:cNvPr>
          <p:cNvSpPr/>
          <p:nvPr/>
        </p:nvSpPr>
        <p:spPr>
          <a:xfrm>
            <a:off x="1700121" y="419564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957AB2B-71AA-C906-CEA7-F7B72F088975}"/>
              </a:ext>
            </a:extLst>
          </p:cNvPr>
          <p:cNvSpPr/>
          <p:nvPr/>
        </p:nvSpPr>
        <p:spPr>
          <a:xfrm>
            <a:off x="1700121" y="513077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0B1313A-70C8-B1C8-3148-14A0B3BC074E}"/>
              </a:ext>
            </a:extLst>
          </p:cNvPr>
          <p:cNvSpPr/>
          <p:nvPr/>
        </p:nvSpPr>
        <p:spPr>
          <a:xfrm>
            <a:off x="1700121" y="605686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DF9BAF1-C2A9-D34B-B2F3-EE1CF0060DDC}"/>
              </a:ext>
            </a:extLst>
          </p:cNvPr>
          <p:cNvCxnSpPr>
            <a:cxnSpLocks/>
            <a:stCxn id="14" idx="4"/>
            <a:endCxn id="15" idx="0"/>
          </p:cNvCxnSpPr>
          <p:nvPr/>
        </p:nvCxnSpPr>
        <p:spPr>
          <a:xfrm>
            <a:off x="2036551" y="5734625"/>
            <a:ext cx="0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E26E365-3103-E8C2-8378-644D98F96A40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>
            <a:off x="2036551" y="4799492"/>
            <a:ext cx="0" cy="3312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46A6B81-6A72-9AC2-F35F-0AB70D28DE54}"/>
              </a:ext>
            </a:extLst>
          </p:cNvPr>
          <p:cNvCxnSpPr>
            <a:cxnSpLocks/>
            <a:stCxn id="9" idx="4"/>
            <a:endCxn id="12" idx="0"/>
          </p:cNvCxnSpPr>
          <p:nvPr/>
        </p:nvCxnSpPr>
        <p:spPr>
          <a:xfrm>
            <a:off x="2025921" y="3858699"/>
            <a:ext cx="10630" cy="3369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90BEB09-163F-482E-E516-8D119EA7C9FB}"/>
              </a:ext>
            </a:extLst>
          </p:cNvPr>
          <p:cNvCxnSpPr>
            <a:cxnSpLocks/>
            <a:stCxn id="8" idx="4"/>
            <a:endCxn id="9" idx="0"/>
          </p:cNvCxnSpPr>
          <p:nvPr/>
        </p:nvCxnSpPr>
        <p:spPr>
          <a:xfrm flipH="1">
            <a:off x="2025921" y="2932612"/>
            <a:ext cx="356" cy="322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28EB8833-9B3E-3027-5BA6-23B2CB0CECB4}"/>
              </a:ext>
            </a:extLst>
          </p:cNvPr>
          <p:cNvSpPr/>
          <p:nvPr/>
        </p:nvSpPr>
        <p:spPr>
          <a:xfrm>
            <a:off x="4611553" y="356436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D555D15-255D-1B22-D531-B88E63B3F26F}"/>
              </a:ext>
            </a:extLst>
          </p:cNvPr>
          <p:cNvCxnSpPr>
            <a:cxnSpLocks/>
            <a:stCxn id="4" idx="6"/>
            <a:endCxn id="20" idx="0"/>
          </p:cNvCxnSpPr>
          <p:nvPr/>
        </p:nvCxnSpPr>
        <p:spPr>
          <a:xfrm>
            <a:off x="2362351" y="1716383"/>
            <a:ext cx="2585632" cy="184798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C8DDC1E-CFD8-4943-51B5-BA94239C0363}"/>
              </a:ext>
            </a:extLst>
          </p:cNvPr>
          <p:cNvCxnSpPr>
            <a:cxnSpLocks/>
            <a:stCxn id="8" idx="6"/>
            <a:endCxn id="20" idx="1"/>
          </p:cNvCxnSpPr>
          <p:nvPr/>
        </p:nvCxnSpPr>
        <p:spPr>
          <a:xfrm>
            <a:off x="2362707" y="2630688"/>
            <a:ext cx="2347384" cy="10221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840B96D-057A-76E6-6213-9D4D7A3491DB}"/>
              </a:ext>
            </a:extLst>
          </p:cNvPr>
          <p:cNvCxnSpPr>
            <a:cxnSpLocks/>
            <a:stCxn id="9" idx="6"/>
            <a:endCxn id="20" idx="2"/>
          </p:cNvCxnSpPr>
          <p:nvPr/>
        </p:nvCxnSpPr>
        <p:spPr>
          <a:xfrm>
            <a:off x="2362351" y="3556775"/>
            <a:ext cx="2249202" cy="3095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DF2738E-BC69-57CF-7195-2546AE329CB0}"/>
              </a:ext>
            </a:extLst>
          </p:cNvPr>
          <p:cNvCxnSpPr>
            <a:cxnSpLocks/>
            <a:stCxn id="12" idx="6"/>
          </p:cNvCxnSpPr>
          <p:nvPr/>
        </p:nvCxnSpPr>
        <p:spPr>
          <a:xfrm flipV="1">
            <a:off x="2372981" y="3989740"/>
            <a:ext cx="2248846" cy="507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54FC8FEE-4521-D2DA-6911-24243AE44D74}"/>
              </a:ext>
            </a:extLst>
          </p:cNvPr>
          <p:cNvCxnSpPr>
            <a:cxnSpLocks/>
            <a:stCxn id="14" idx="6"/>
            <a:endCxn id="20" idx="3"/>
          </p:cNvCxnSpPr>
          <p:nvPr/>
        </p:nvCxnSpPr>
        <p:spPr>
          <a:xfrm flipV="1">
            <a:off x="2372981" y="4079781"/>
            <a:ext cx="2337110" cy="13529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C597A0AD-F1D3-9229-C945-E642F6AD96E1}"/>
              </a:ext>
            </a:extLst>
          </p:cNvPr>
          <p:cNvSpPr txBox="1"/>
          <p:nvPr/>
        </p:nvSpPr>
        <p:spPr>
          <a:xfrm rot="1577700">
            <a:off x="2683081" y="262733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A4FCDF9-D6BE-7346-C836-40E886893534}"/>
              </a:ext>
            </a:extLst>
          </p:cNvPr>
          <p:cNvSpPr txBox="1"/>
          <p:nvPr/>
        </p:nvSpPr>
        <p:spPr>
          <a:xfrm rot="596369">
            <a:off x="2711621" y="3310385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E3D79B9-4F90-4F64-1A83-622E4B1865C1}"/>
              </a:ext>
            </a:extLst>
          </p:cNvPr>
          <p:cNvSpPr txBox="1"/>
          <p:nvPr/>
        </p:nvSpPr>
        <p:spPr>
          <a:xfrm rot="20979481">
            <a:off x="2703037" y="3905690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20188EB-22DF-8632-D12F-780CA3665234}"/>
              </a:ext>
            </a:extLst>
          </p:cNvPr>
          <p:cNvSpPr txBox="1"/>
          <p:nvPr/>
        </p:nvSpPr>
        <p:spPr>
          <a:xfrm rot="19959365">
            <a:off x="2676604" y="455175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AEF8EF0-D989-FCA4-DAC3-43026806180B}"/>
              </a:ext>
            </a:extLst>
          </p:cNvPr>
          <p:cNvSpPr txBox="1"/>
          <p:nvPr/>
        </p:nvSpPr>
        <p:spPr>
          <a:xfrm>
            <a:off x="1290970" y="192344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C2D84EC-3ABD-68D6-540C-3EFF09F3BD13}"/>
              </a:ext>
            </a:extLst>
          </p:cNvPr>
          <p:cNvSpPr txBox="1"/>
          <p:nvPr/>
        </p:nvSpPr>
        <p:spPr>
          <a:xfrm>
            <a:off x="1368979" y="2866154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2F91EB6-EE3D-AA98-BCBA-C9C23CF819C5}"/>
              </a:ext>
            </a:extLst>
          </p:cNvPr>
          <p:cNvSpPr txBox="1"/>
          <p:nvPr/>
        </p:nvSpPr>
        <p:spPr>
          <a:xfrm>
            <a:off x="1372645" y="3811595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C7805C8-4C6B-E817-2820-2B1A9FD6A561}"/>
              </a:ext>
            </a:extLst>
          </p:cNvPr>
          <p:cNvSpPr txBox="1"/>
          <p:nvPr/>
        </p:nvSpPr>
        <p:spPr>
          <a:xfrm>
            <a:off x="1352647" y="4724832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C2A4826-E8E0-6FF8-248A-F3AF9CB654B4}"/>
              </a:ext>
            </a:extLst>
          </p:cNvPr>
          <p:cNvSpPr txBox="1"/>
          <p:nvPr/>
        </p:nvSpPr>
        <p:spPr>
          <a:xfrm>
            <a:off x="838200" y="5711078"/>
            <a:ext cx="134176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2000" dirty="0"/>
              <a:t> , RULES</a:t>
            </a:r>
          </a:p>
        </p:txBody>
      </p: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C3407E09-74E4-CE96-5246-B900002D169F}"/>
              </a:ext>
            </a:extLst>
          </p:cNvPr>
          <p:cNvCxnSpPr>
            <a:cxnSpLocks/>
            <a:stCxn id="20" idx="5"/>
            <a:endCxn id="20" idx="7"/>
          </p:cNvCxnSpPr>
          <p:nvPr/>
        </p:nvCxnSpPr>
        <p:spPr>
          <a:xfrm rot="5400000" flipH="1">
            <a:off x="4972382" y="3866289"/>
            <a:ext cx="426985" cy="12700"/>
          </a:xfrm>
          <a:prstGeom prst="curvedConnector5">
            <a:avLst>
              <a:gd name="adj1" fmla="val -53538"/>
              <a:gd name="adj2" fmla="val -4031181"/>
              <a:gd name="adj3" fmla="val 15353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466D33F-4368-63C7-2F59-22E6687006F0}"/>
              </a:ext>
            </a:extLst>
          </p:cNvPr>
          <p:cNvCxnSpPr>
            <a:cxnSpLocks/>
            <a:stCxn id="15" idx="6"/>
          </p:cNvCxnSpPr>
          <p:nvPr/>
        </p:nvCxnSpPr>
        <p:spPr>
          <a:xfrm flipV="1">
            <a:off x="2372981" y="4232181"/>
            <a:ext cx="2489510" cy="21266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3AEC7C14-3461-424E-EAB3-097A57D8A59A}"/>
              </a:ext>
            </a:extLst>
          </p:cNvPr>
          <p:cNvSpPr txBox="1"/>
          <p:nvPr/>
        </p:nvSpPr>
        <p:spPr>
          <a:xfrm rot="5400000">
            <a:off x="4975588" y="3827116"/>
            <a:ext cx="1733043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anythihg</a:t>
            </a:r>
            <a:r>
              <a:rPr lang="en-US" sz="2000" dirty="0"/>
              <a:t> , </a:t>
            </a:r>
            <a:r>
              <a:rPr lang="el-GR" sz="2000" dirty="0"/>
              <a:t>λ</a:t>
            </a:r>
            <a:endParaRPr lang="en-US" sz="20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C6077EF-D32D-7E0C-7A6D-F4EAA49A77D4}"/>
              </a:ext>
            </a:extLst>
          </p:cNvPr>
          <p:cNvSpPr txBox="1"/>
          <p:nvPr/>
        </p:nvSpPr>
        <p:spPr>
          <a:xfrm rot="19324528">
            <a:off x="2464005" y="4878400"/>
            <a:ext cx="2202649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anything</a:t>
            </a:r>
            <a:r>
              <a:rPr lang="en-US" sz="2000" dirty="0"/>
              <a:t> , oops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03EDABCA-F433-8904-4605-26DC0FC26345}"/>
              </a:ext>
            </a:extLst>
          </p:cNvPr>
          <p:cNvSpPr/>
          <p:nvPr/>
        </p:nvSpPr>
        <p:spPr>
          <a:xfrm>
            <a:off x="2571277" y="3261285"/>
            <a:ext cx="1474727" cy="46187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Up Arrow 61">
            <a:extLst>
              <a:ext uri="{FF2B5EF4-FFF2-40B4-BE49-F238E27FC236}">
                <a16:creationId xmlns:a16="http://schemas.microsoft.com/office/drawing/2014/main" id="{14A1B8F2-431C-C70D-FB0F-1A25DF133906}"/>
              </a:ext>
            </a:extLst>
          </p:cNvPr>
          <p:cNvSpPr/>
          <p:nvPr/>
        </p:nvSpPr>
        <p:spPr>
          <a:xfrm rot="14360652">
            <a:off x="5145520" y="3071234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24441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DC8755C-BA57-A210-9292-77FB7D0D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Automaton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6E4333-8B60-DCDF-FF6E-D0257EB8BA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cousin of a finite state machine</a:t>
            </a:r>
          </a:p>
        </p:txBody>
      </p:sp>
    </p:spTree>
    <p:extLst>
      <p:ext uri="{BB962C8B-B14F-4D97-AF65-F5344CB8AC3E}">
        <p14:creationId xmlns:p14="http://schemas.microsoft.com/office/powerpoint/2010/main" val="285313117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E0237C8-CEFF-E4B3-770F-C164A8AED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definition (def 3 in  §13.3.3)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68E1D9-FE68-BD7D-D485-00D8712A8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effectLst/>
              </a:rPr>
              <a:t>A finite state automaton (FSA) is a tuple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(S, I, s</a:t>
            </a:r>
            <a:r>
              <a:rPr lang="en-US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F, f)</a:t>
            </a:r>
          </a:p>
          <a:p>
            <a:r>
              <a:rPr lang="en-US" b="0" dirty="0">
                <a:effectLst/>
              </a:rPr>
              <a:t>Finite set of states: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en-US" b="0" dirty="0">
              <a:effectLst/>
            </a:endParaRPr>
          </a:p>
          <a:p>
            <a:r>
              <a:rPr lang="en-US" b="0" dirty="0">
                <a:effectLst/>
              </a:rPr>
              <a:t>Set of input characters: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</a:rPr>
              <a:t>Start state: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</a:rPr>
              <a:t>Set of final or accept states: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</a:rPr>
              <a:t>Transition function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f: S </a:t>
            </a:r>
            <a:r>
              <a:rPr lang="en-US" sz="2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⨉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 </a:t>
            </a:r>
            <a:r>
              <a:rPr lang="en-US" b="0" dirty="0">
                <a:effectLst/>
              </a:rPr>
              <a:t>⟶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33497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E0237C8-CEFF-E4B3-770F-C164A8AED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definition (def 3 in  §13.3.3)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68E1D9-FE68-BD7D-D485-00D8712A8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effectLst/>
              </a:rPr>
              <a:t>A finite state automaton (FSA) is a tuple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(S, I, s</a:t>
            </a:r>
            <a:r>
              <a:rPr lang="en-US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F, f)</a:t>
            </a:r>
          </a:p>
          <a:p>
            <a:r>
              <a:rPr lang="en-US" b="0" dirty="0">
                <a:effectLst/>
              </a:rPr>
              <a:t>Finite set of states: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en-US" b="0" dirty="0">
              <a:effectLst/>
            </a:endParaRPr>
          </a:p>
          <a:p>
            <a:r>
              <a:rPr lang="en-US" b="0" dirty="0">
                <a:effectLst/>
              </a:rPr>
              <a:t>Set of input characters: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</a:rPr>
              <a:t>Start state: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</a:rPr>
              <a:t>Set of final or accept states: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</a:rPr>
              <a:t>Transition function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f: S </a:t>
            </a:r>
            <a:r>
              <a:rPr lang="en-US" sz="2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⨉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 </a:t>
            </a:r>
            <a:r>
              <a:rPr lang="en-US" b="0" dirty="0">
                <a:effectLst/>
              </a:rPr>
              <a:t>⟶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Content Placeholder 3">
            <a:extLst>
              <a:ext uri="{FF2B5EF4-FFF2-40B4-BE49-F238E27FC236}">
                <a16:creationId xmlns:a16="http://schemas.microsoft.com/office/drawing/2014/main" id="{7B4090F2-DFF7-060A-55B2-40015C577E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04" r="45361"/>
          <a:stretch/>
        </p:blipFill>
        <p:spPr>
          <a:xfrm>
            <a:off x="6096000" y="2235200"/>
            <a:ext cx="5584296" cy="2649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83218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E0237C8-CEFF-E4B3-770F-C164A8AED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definition (def 3 in  §13.3.3)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68E1D9-FE68-BD7D-D485-00D8712A8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effectLst/>
              </a:rPr>
              <a:t>A finite state automaton (FSA) is a tuple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(S, I, s</a:t>
            </a:r>
            <a:r>
              <a:rPr lang="en-US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F, f)</a:t>
            </a:r>
          </a:p>
          <a:p>
            <a:r>
              <a:rPr lang="en-US" b="0" dirty="0">
                <a:effectLst/>
                <a:highlight>
                  <a:srgbClr val="FFFF00"/>
                </a:highlight>
              </a:rPr>
              <a:t>Finite set of states: 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en-US" b="0" dirty="0">
              <a:effectLst/>
              <a:highlight>
                <a:srgbClr val="FFFF00"/>
              </a:highlight>
            </a:endParaRPr>
          </a:p>
          <a:p>
            <a:r>
              <a:rPr lang="en-US" b="0" dirty="0">
                <a:effectLst/>
                <a:highlight>
                  <a:srgbClr val="FFFF00"/>
                </a:highlight>
              </a:rPr>
              <a:t>Set of input characters: 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="0" dirty="0">
                <a:effectLst/>
                <a:highlight>
                  <a:srgbClr val="FFFF00"/>
                </a:highlight>
              </a:rPr>
              <a:t> </a:t>
            </a:r>
          </a:p>
          <a:p>
            <a:r>
              <a:rPr lang="en-US" b="0" dirty="0">
                <a:effectLst/>
                <a:highlight>
                  <a:srgbClr val="FFFF00"/>
                </a:highlight>
              </a:rPr>
              <a:t>Start state: 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i="1" baseline="-25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b="0" dirty="0">
                <a:effectLst/>
                <a:highlight>
                  <a:srgbClr val="FFFF00"/>
                </a:highlight>
              </a:rPr>
              <a:t> </a:t>
            </a:r>
          </a:p>
          <a:p>
            <a:r>
              <a:rPr lang="en-US" b="0" dirty="0">
                <a:effectLst/>
              </a:rPr>
              <a:t>Set of final or accept states: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  <a:highlight>
                  <a:srgbClr val="FFFF00"/>
                </a:highlight>
              </a:rPr>
              <a:t>Transition function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: f: S </a:t>
            </a:r>
            <a:r>
              <a:rPr lang="en-US" sz="2000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⨉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I </a:t>
            </a:r>
            <a:r>
              <a:rPr lang="en-US" b="0" dirty="0">
                <a:effectLst/>
                <a:highlight>
                  <a:srgbClr val="FFFF00"/>
                </a:highlight>
              </a:rPr>
              <a:t>⟶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Content Placeholder 3">
            <a:extLst>
              <a:ext uri="{FF2B5EF4-FFF2-40B4-BE49-F238E27FC236}">
                <a16:creationId xmlns:a16="http://schemas.microsoft.com/office/drawing/2014/main" id="{7B4090F2-DFF7-060A-55B2-40015C577E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04" r="45361"/>
          <a:stretch/>
        </p:blipFill>
        <p:spPr>
          <a:xfrm>
            <a:off x="6096000" y="2235200"/>
            <a:ext cx="5584296" cy="264927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0F3530-9CFB-E3AE-9577-7F8F02741D36}"/>
              </a:ext>
            </a:extLst>
          </p:cNvPr>
          <p:cNvSpPr txBox="1"/>
          <p:nvPr/>
        </p:nvSpPr>
        <p:spPr>
          <a:xfrm>
            <a:off x="4183693" y="5674290"/>
            <a:ext cx="31740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What’s the same?</a:t>
            </a:r>
          </a:p>
        </p:txBody>
      </p:sp>
    </p:spTree>
    <p:extLst>
      <p:ext uri="{BB962C8B-B14F-4D97-AF65-F5344CB8AC3E}">
        <p14:creationId xmlns:p14="http://schemas.microsoft.com/office/powerpoint/2010/main" val="283477944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E0237C8-CEFF-E4B3-770F-C164A8AED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definition (def 3 in  §13.3.3)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68E1D9-FE68-BD7D-D485-00D8712A8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effectLst/>
              </a:rPr>
              <a:t>A finite state automaton (FSA) is a tuple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(S, I, s</a:t>
            </a:r>
            <a:r>
              <a:rPr lang="en-US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F, f)</a:t>
            </a:r>
          </a:p>
          <a:p>
            <a:r>
              <a:rPr lang="en-US" b="0" dirty="0">
                <a:effectLst/>
                <a:highlight>
                  <a:srgbClr val="FFFF00"/>
                </a:highlight>
              </a:rPr>
              <a:t>Finite set of states: 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en-US" b="0" dirty="0">
              <a:effectLst/>
              <a:highlight>
                <a:srgbClr val="FFFF00"/>
              </a:highlight>
            </a:endParaRPr>
          </a:p>
          <a:p>
            <a:r>
              <a:rPr lang="en-US" b="0" dirty="0">
                <a:effectLst/>
                <a:highlight>
                  <a:srgbClr val="FFFF00"/>
                </a:highlight>
              </a:rPr>
              <a:t>Set of input characters: 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="0" dirty="0">
                <a:effectLst/>
                <a:highlight>
                  <a:srgbClr val="FFFF00"/>
                </a:highlight>
              </a:rPr>
              <a:t> </a:t>
            </a:r>
          </a:p>
          <a:p>
            <a:r>
              <a:rPr lang="en-US" b="0" dirty="0">
                <a:effectLst/>
                <a:highlight>
                  <a:srgbClr val="FFFF00"/>
                </a:highlight>
              </a:rPr>
              <a:t>Start state: 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i="1" baseline="-25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b="0" dirty="0">
                <a:effectLst/>
                <a:highlight>
                  <a:srgbClr val="FFFF00"/>
                </a:highlight>
              </a:rPr>
              <a:t> </a:t>
            </a:r>
          </a:p>
          <a:p>
            <a:r>
              <a:rPr lang="en-US" b="0" dirty="0">
                <a:effectLst/>
                <a:highlight>
                  <a:srgbClr val="FF00FF"/>
                </a:highlight>
              </a:rPr>
              <a:t>Set of final or accept states: </a:t>
            </a:r>
            <a:r>
              <a:rPr lang="en-US" i="1" dirty="0">
                <a:effectLst/>
                <a:highlight>
                  <a:srgbClr val="FF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b="0" dirty="0">
                <a:effectLst/>
                <a:highlight>
                  <a:srgbClr val="FF00FF"/>
                </a:highlight>
              </a:rPr>
              <a:t> </a:t>
            </a:r>
          </a:p>
          <a:p>
            <a:r>
              <a:rPr lang="en-US" b="0" dirty="0">
                <a:effectLst/>
                <a:highlight>
                  <a:srgbClr val="FFFF00"/>
                </a:highlight>
              </a:rPr>
              <a:t>Transition function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: f: S </a:t>
            </a:r>
            <a:r>
              <a:rPr lang="en-US" sz="2000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⨉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I </a:t>
            </a:r>
            <a:r>
              <a:rPr lang="en-US" b="0" dirty="0">
                <a:effectLst/>
                <a:highlight>
                  <a:srgbClr val="FFFF00"/>
                </a:highlight>
              </a:rPr>
              <a:t>⟶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Content Placeholder 3">
            <a:extLst>
              <a:ext uri="{FF2B5EF4-FFF2-40B4-BE49-F238E27FC236}">
                <a16:creationId xmlns:a16="http://schemas.microsoft.com/office/drawing/2014/main" id="{7B4090F2-DFF7-060A-55B2-40015C577E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04" r="45361"/>
          <a:stretch/>
        </p:blipFill>
        <p:spPr>
          <a:xfrm>
            <a:off x="6096000" y="2235200"/>
            <a:ext cx="5584296" cy="264927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DDC064-DF13-4120-EC13-FF6EE9AC6722}"/>
              </a:ext>
            </a:extLst>
          </p:cNvPr>
          <p:cNvSpPr txBox="1"/>
          <p:nvPr/>
        </p:nvSpPr>
        <p:spPr>
          <a:xfrm>
            <a:off x="4183693" y="5674290"/>
            <a:ext cx="30753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What’s different?</a:t>
            </a:r>
          </a:p>
        </p:txBody>
      </p:sp>
    </p:spTree>
    <p:extLst>
      <p:ext uri="{BB962C8B-B14F-4D97-AF65-F5344CB8AC3E}">
        <p14:creationId xmlns:p14="http://schemas.microsoft.com/office/powerpoint/2010/main" val="302489613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E0237C8-CEFF-E4B3-770F-C164A8AED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FSA</a:t>
            </a:r>
          </a:p>
        </p:txBody>
      </p:sp>
      <p:pic>
        <p:nvPicPr>
          <p:cNvPr id="3" name="Picture 2" descr="A diagram of a diagram&#10;&#10;Description automatically generated">
            <a:extLst>
              <a:ext uri="{FF2B5EF4-FFF2-40B4-BE49-F238E27FC236}">
                <a16:creationId xmlns:a16="http://schemas.microsoft.com/office/drawing/2014/main" id="{77BC9E7F-0C09-D034-B477-9DA736C2BE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667" y="681037"/>
            <a:ext cx="6680683" cy="4901925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68E1D9-FE68-BD7D-D485-00D8712A8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effectLst/>
              </a:rPr>
              <a:t>Tuple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(S, I, s</a:t>
            </a:r>
            <a:r>
              <a:rPr lang="en-US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F, f)</a:t>
            </a:r>
          </a:p>
          <a:p>
            <a:r>
              <a:rPr lang="en-US" b="0" dirty="0">
                <a:effectLst/>
              </a:rPr>
              <a:t>Finite set of states: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en-US" b="0" dirty="0">
              <a:effectLst/>
            </a:endParaRPr>
          </a:p>
          <a:p>
            <a:r>
              <a:rPr lang="en-US" b="0" dirty="0">
                <a:effectLst/>
              </a:rPr>
              <a:t>Set of input characters: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</a:rPr>
              <a:t>Start state: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</a:rPr>
              <a:t>Set of final or accept states: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</a:rPr>
              <a:t>Transition function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f: S </a:t>
            </a:r>
            <a:r>
              <a:rPr lang="en-US" sz="2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⨉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 </a:t>
            </a:r>
            <a:r>
              <a:rPr lang="en-US" b="0" dirty="0">
                <a:effectLst/>
              </a:rPr>
              <a:t>⟶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08486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60025D6-B510-EA38-7655-1A9ACABD9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9A01CE-AC95-D3A1-E908-21D0382E14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79072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A0C0F-3919-1018-6FE1-569905B30B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134611"/>
            <a:ext cx="5181600" cy="4351338"/>
          </a:xfrm>
        </p:spPr>
        <p:txBody>
          <a:bodyPr/>
          <a:lstStyle/>
          <a:p>
            <a:r>
              <a:rPr lang="en-US" dirty="0"/>
              <a:t>Design a finite state machine that outputs “COLON-DASH” only if the input string is “:-”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CC3E9EF-8588-95AB-C9AE-2C636C9D5A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34611"/>
            <a:ext cx="5181600" cy="4351338"/>
          </a:xfrm>
        </p:spPr>
        <p:txBody>
          <a:bodyPr/>
          <a:lstStyle/>
          <a:p>
            <a:r>
              <a:rPr lang="en-US" dirty="0"/>
              <a:t>Design a finite state automaton that succeeds only if the input string is “:-”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9E136E8-D5E2-9025-3501-9BF68895F11B}"/>
              </a:ext>
            </a:extLst>
          </p:cNvPr>
          <p:cNvSpPr/>
          <p:nvPr/>
        </p:nvSpPr>
        <p:spPr>
          <a:xfrm>
            <a:off x="8088130" y="3291214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Automaton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4DC1AF8-0EDC-2E66-6A9B-79D4D370419C}"/>
              </a:ext>
            </a:extLst>
          </p:cNvPr>
          <p:cNvSpPr txBox="1"/>
          <p:nvPr/>
        </p:nvSpPr>
        <p:spPr>
          <a:xfrm>
            <a:off x="8412127" y="1992173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20" name="Down Arrow 19">
            <a:extLst>
              <a:ext uri="{FF2B5EF4-FFF2-40B4-BE49-F238E27FC236}">
                <a16:creationId xmlns:a16="http://schemas.microsoft.com/office/drawing/2014/main" id="{EE391AC1-2C13-94EE-C9AA-870FAE873016}"/>
              </a:ext>
            </a:extLst>
          </p:cNvPr>
          <p:cNvSpPr/>
          <p:nvPr/>
        </p:nvSpPr>
        <p:spPr>
          <a:xfrm>
            <a:off x="8891115" y="2576948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BB3F6DA7-11DD-9B5E-70F9-42F15CBA9147}"/>
              </a:ext>
            </a:extLst>
          </p:cNvPr>
          <p:cNvSpPr/>
          <p:nvPr/>
        </p:nvSpPr>
        <p:spPr>
          <a:xfrm>
            <a:off x="8891115" y="4794904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705C47A-EE47-350A-D5FA-08680779E69D}"/>
              </a:ext>
            </a:extLst>
          </p:cNvPr>
          <p:cNvSpPr txBox="1"/>
          <p:nvPr/>
        </p:nvSpPr>
        <p:spPr>
          <a:xfrm>
            <a:off x="7091872" y="5359933"/>
            <a:ext cx="43725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Does that specific</a:t>
            </a:r>
          </a:p>
          <a:p>
            <a:pPr algn="ctr"/>
            <a:r>
              <a:rPr lang="en-US" sz="3200" dirty="0"/>
              <a:t>string match that pattern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42E0172-A6A4-17D4-0BD3-009430554277}"/>
              </a:ext>
            </a:extLst>
          </p:cNvPr>
          <p:cNvSpPr txBox="1"/>
          <p:nvPr/>
        </p:nvSpPr>
        <p:spPr>
          <a:xfrm>
            <a:off x="5826570" y="3436979"/>
            <a:ext cx="14542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Specific</a:t>
            </a:r>
          </a:p>
          <a:p>
            <a:pPr algn="ctr"/>
            <a:r>
              <a:rPr lang="en-US" sz="3200" dirty="0"/>
              <a:t>string</a:t>
            </a:r>
          </a:p>
        </p:txBody>
      </p:sp>
      <p:sp>
        <p:nvSpPr>
          <p:cNvPr id="24" name="Down Arrow 23">
            <a:extLst>
              <a:ext uri="{FF2B5EF4-FFF2-40B4-BE49-F238E27FC236}">
                <a16:creationId xmlns:a16="http://schemas.microsoft.com/office/drawing/2014/main" id="{442000DC-98E6-8BB7-D4B5-47F056E09276}"/>
              </a:ext>
            </a:extLst>
          </p:cNvPr>
          <p:cNvSpPr/>
          <p:nvPr/>
        </p:nvSpPr>
        <p:spPr>
          <a:xfrm rot="16200000">
            <a:off x="7322860" y="3685924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0A347C80-553D-CF7E-BDE7-311464365E17}"/>
              </a:ext>
            </a:extLst>
          </p:cNvPr>
          <p:cNvSpPr/>
          <p:nvPr/>
        </p:nvSpPr>
        <p:spPr>
          <a:xfrm>
            <a:off x="2677602" y="3291214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Machine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1A5078-016A-17E1-772F-0704AC0C91D2}"/>
              </a:ext>
            </a:extLst>
          </p:cNvPr>
          <p:cNvSpPr txBox="1"/>
          <p:nvPr/>
        </p:nvSpPr>
        <p:spPr>
          <a:xfrm>
            <a:off x="3001599" y="1992173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29" name="Down Arrow 28">
            <a:extLst>
              <a:ext uri="{FF2B5EF4-FFF2-40B4-BE49-F238E27FC236}">
                <a16:creationId xmlns:a16="http://schemas.microsoft.com/office/drawing/2014/main" id="{AE50188A-1184-B791-65E2-54E615A21C0F}"/>
              </a:ext>
            </a:extLst>
          </p:cNvPr>
          <p:cNvSpPr/>
          <p:nvPr/>
        </p:nvSpPr>
        <p:spPr>
          <a:xfrm>
            <a:off x="3480587" y="2576948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Down Arrow 29">
            <a:extLst>
              <a:ext uri="{FF2B5EF4-FFF2-40B4-BE49-F238E27FC236}">
                <a16:creationId xmlns:a16="http://schemas.microsoft.com/office/drawing/2014/main" id="{076E3D4A-7E5B-FF92-3A35-F2A9C8563A81}"/>
              </a:ext>
            </a:extLst>
          </p:cNvPr>
          <p:cNvSpPr/>
          <p:nvPr/>
        </p:nvSpPr>
        <p:spPr>
          <a:xfrm>
            <a:off x="3480587" y="4794904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B44C1B8-426E-D3CD-DE5E-BBDECEACDB53}"/>
              </a:ext>
            </a:extLst>
          </p:cNvPr>
          <p:cNvSpPr txBox="1"/>
          <p:nvPr/>
        </p:nvSpPr>
        <p:spPr>
          <a:xfrm>
            <a:off x="2475397" y="5359933"/>
            <a:ext cx="246131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Output the </a:t>
            </a:r>
          </a:p>
          <a:p>
            <a:pPr algn="ctr"/>
            <a:r>
              <a:rPr lang="en-US" sz="3200" dirty="0"/>
              <a:t>pattern name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2029661-FC39-B6C6-5950-7681AEF454A0}"/>
              </a:ext>
            </a:extLst>
          </p:cNvPr>
          <p:cNvSpPr txBox="1"/>
          <p:nvPr/>
        </p:nvSpPr>
        <p:spPr>
          <a:xfrm>
            <a:off x="416042" y="3436979"/>
            <a:ext cx="14542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Specific</a:t>
            </a:r>
          </a:p>
          <a:p>
            <a:pPr algn="ctr"/>
            <a:r>
              <a:rPr lang="en-US" sz="3200" dirty="0"/>
              <a:t>string</a:t>
            </a:r>
          </a:p>
        </p:txBody>
      </p:sp>
      <p:sp>
        <p:nvSpPr>
          <p:cNvPr id="33" name="Down Arrow 32">
            <a:extLst>
              <a:ext uri="{FF2B5EF4-FFF2-40B4-BE49-F238E27FC236}">
                <a16:creationId xmlns:a16="http://schemas.microsoft.com/office/drawing/2014/main" id="{A8D984B9-8946-79E1-344A-7AD91557E507}"/>
              </a:ext>
            </a:extLst>
          </p:cNvPr>
          <p:cNvSpPr/>
          <p:nvPr/>
        </p:nvSpPr>
        <p:spPr>
          <a:xfrm rot="16200000">
            <a:off x="1912332" y="3685924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76724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A0C0F-3919-1018-6FE1-569905B30B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134611"/>
            <a:ext cx="5181600" cy="4351338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Design a finite state machine that outputs “COLON-DASH” only if the input string is “:-”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CC3E9EF-8588-95AB-C9AE-2C636C9D5A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34611"/>
            <a:ext cx="5181600" cy="4351338"/>
          </a:xfrm>
        </p:spPr>
        <p:txBody>
          <a:bodyPr/>
          <a:lstStyle/>
          <a:p>
            <a:r>
              <a:rPr lang="en-US" dirty="0"/>
              <a:t>Design a finite state automaton that succeeds only if the input string is “:-”</a:t>
            </a:r>
          </a:p>
        </p:txBody>
      </p:sp>
    </p:spTree>
    <p:extLst>
      <p:ext uri="{BB962C8B-B14F-4D97-AF65-F5344CB8AC3E}">
        <p14:creationId xmlns:p14="http://schemas.microsoft.com/office/powerpoint/2010/main" val="2923571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3" y="2744623"/>
            <a:ext cx="5857794" cy="1368753"/>
            <a:chOff x="3081966" y="4044132"/>
            <a:chExt cx="3690974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DE485AF-74AD-CAAA-8939-788A4A35059D}"/>
                </a:ext>
              </a:extLst>
            </p:cNvPr>
            <p:cNvSpPr txBox="1"/>
            <p:nvPr/>
          </p:nvSpPr>
          <p:spPr>
            <a:xfrm>
              <a:off x="5847537" y="4228799"/>
              <a:ext cx="9254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tokens</a:t>
              </a: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8E909F-8F61-A506-F29C-CA4D4AF58E79}"/>
              </a:ext>
            </a:extLst>
          </p:cNvPr>
          <p:cNvSpPr txBox="1"/>
          <p:nvPr/>
        </p:nvSpPr>
        <p:spPr>
          <a:xfrm>
            <a:off x="1832905" y="6027003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Datalog</a:t>
            </a:r>
            <a:r>
              <a:rPr lang="en-US" sz="2400" dirty="0"/>
              <a:t> is a database programming language </a:t>
            </a:r>
          </a:p>
          <a:p>
            <a:pPr algn="ctr"/>
            <a:r>
              <a:rPr lang="en-US" sz="2400" dirty="0"/>
              <a:t>It has many special symbols: </a:t>
            </a:r>
            <a:r>
              <a:rPr lang="en-US" sz="2400" i="1" dirty="0"/>
              <a:t>comma, period, parentheses, colon, …</a:t>
            </a:r>
            <a:endParaRPr lang="en-US" sz="2400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C329CFE-4FF8-8DB9-D2E4-8B31018D305C}"/>
              </a:ext>
            </a:extLst>
          </p:cNvPr>
          <p:cNvSpPr/>
          <p:nvPr/>
        </p:nvSpPr>
        <p:spPr>
          <a:xfrm>
            <a:off x="2679526" y="1935724"/>
            <a:ext cx="326721" cy="28809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F65BFBB-BE57-F1B5-FE3E-1B91F2C653FB}"/>
              </a:ext>
            </a:extLst>
          </p:cNvPr>
          <p:cNvSpPr/>
          <p:nvPr/>
        </p:nvSpPr>
        <p:spPr>
          <a:xfrm>
            <a:off x="3132551" y="1561252"/>
            <a:ext cx="326721" cy="28809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BBE1F9B-3B6D-BCEC-6927-F9F447FBFC21}"/>
              </a:ext>
            </a:extLst>
          </p:cNvPr>
          <p:cNvSpPr/>
          <p:nvPr/>
        </p:nvSpPr>
        <p:spPr>
          <a:xfrm>
            <a:off x="3146962" y="3140900"/>
            <a:ext cx="326721" cy="28809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FF05433-751F-A3D4-50AA-81F66FC8BDFA}"/>
              </a:ext>
            </a:extLst>
          </p:cNvPr>
          <p:cNvSpPr/>
          <p:nvPr/>
        </p:nvSpPr>
        <p:spPr>
          <a:xfrm>
            <a:off x="3146961" y="5499044"/>
            <a:ext cx="326721" cy="28809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03301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A0C0F-3919-1018-6FE1-569905B30B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134611"/>
            <a:ext cx="5181600" cy="4351338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Design a finite state machine that outputs “COLON-DASH” only if the input string is “:-”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CC3E9EF-8588-95AB-C9AE-2C636C9D5A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34611"/>
            <a:ext cx="5181600" cy="4351338"/>
          </a:xfrm>
        </p:spPr>
        <p:txBody>
          <a:bodyPr/>
          <a:lstStyle/>
          <a:p>
            <a:r>
              <a:rPr lang="en-US" dirty="0"/>
              <a:t>Design a finite state automaton that succeeds only if the input string is “:-”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5428E12-DE95-A2D7-8126-6299BEA89C40}"/>
              </a:ext>
            </a:extLst>
          </p:cNvPr>
          <p:cNvSpPr/>
          <p:nvPr/>
        </p:nvSpPr>
        <p:spPr>
          <a:xfrm>
            <a:off x="829672" y="285380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98E5148-14C8-85FF-C82F-0305E49DFBE4}"/>
              </a:ext>
            </a:extLst>
          </p:cNvPr>
          <p:cNvCxnSpPr/>
          <p:nvPr/>
        </p:nvCxnSpPr>
        <p:spPr>
          <a:xfrm>
            <a:off x="303461" y="3164359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94A579A3-6FC2-8923-6498-2AB1222DCA5F}"/>
              </a:ext>
            </a:extLst>
          </p:cNvPr>
          <p:cNvSpPr/>
          <p:nvPr/>
        </p:nvSpPr>
        <p:spPr>
          <a:xfrm>
            <a:off x="2760551" y="286243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5D3B52F-3C97-1CCF-78E0-D6FC2A152ED1}"/>
              </a:ext>
            </a:extLst>
          </p:cNvPr>
          <p:cNvCxnSpPr>
            <a:endCxn id="5" idx="2"/>
          </p:cNvCxnSpPr>
          <p:nvPr/>
        </p:nvCxnSpPr>
        <p:spPr>
          <a:xfrm>
            <a:off x="1502532" y="3152856"/>
            <a:ext cx="1258019" cy="1150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79B6BA1-4D99-711E-D0C1-3F7AFBFFA814}"/>
              </a:ext>
            </a:extLst>
          </p:cNvPr>
          <p:cNvSpPr txBox="1"/>
          <p:nvPr/>
        </p:nvSpPr>
        <p:spPr>
          <a:xfrm>
            <a:off x="1825346" y="273066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2181FB-2F00-7D3D-E11C-1E75D7DCCFFB}"/>
              </a:ext>
            </a:extLst>
          </p:cNvPr>
          <p:cNvSpPr txBox="1"/>
          <p:nvPr/>
        </p:nvSpPr>
        <p:spPr>
          <a:xfrm>
            <a:off x="3167113" y="2532930"/>
            <a:ext cx="2737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dirty="0"/>
              <a:t>, COLON-DASH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FD73FF-8758-6953-592B-52FEDE4C12C0}"/>
              </a:ext>
            </a:extLst>
          </p:cNvPr>
          <p:cNvSpPr txBox="1"/>
          <p:nvPr/>
        </p:nvSpPr>
        <p:spPr>
          <a:xfrm>
            <a:off x="2731301" y="3755959"/>
            <a:ext cx="1907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 </a:t>
            </a:r>
            <a:r>
              <a:rPr lang="en-US" dirty="0"/>
              <a:t>,  fail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5BC3C4-E86F-5BC0-1478-DFB6B92BAE95}"/>
              </a:ext>
            </a:extLst>
          </p:cNvPr>
          <p:cNvSpPr txBox="1"/>
          <p:nvPr/>
        </p:nvSpPr>
        <p:spPr>
          <a:xfrm>
            <a:off x="318540" y="3755959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dirty="0"/>
              <a:t> , fail 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49D1E0E-9F8D-529B-B12B-EFBB80F26668}"/>
              </a:ext>
            </a:extLst>
          </p:cNvPr>
          <p:cNvSpPr/>
          <p:nvPr/>
        </p:nvSpPr>
        <p:spPr>
          <a:xfrm>
            <a:off x="1743352" y="41432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A76E3E7-9568-6BF1-F8C6-0192204A4363}"/>
              </a:ext>
            </a:extLst>
          </p:cNvPr>
          <p:cNvCxnSpPr>
            <a:cxnSpLocks/>
            <a:stCxn id="2" idx="4"/>
            <a:endCxn id="11" idx="1"/>
          </p:cNvCxnSpPr>
          <p:nvPr/>
        </p:nvCxnSpPr>
        <p:spPr>
          <a:xfrm>
            <a:off x="1166102" y="3457656"/>
            <a:ext cx="675788" cy="77403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2FF088C-F4C6-E77A-1811-89E8535C75B8}"/>
              </a:ext>
            </a:extLst>
          </p:cNvPr>
          <p:cNvCxnSpPr>
            <a:cxnSpLocks/>
            <a:stCxn id="5" idx="4"/>
            <a:endCxn id="11" idx="7"/>
          </p:cNvCxnSpPr>
          <p:nvPr/>
        </p:nvCxnSpPr>
        <p:spPr>
          <a:xfrm flipH="1">
            <a:off x="2317674" y="3466283"/>
            <a:ext cx="779307" cy="76540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B607524E-B39A-DB57-AA4D-63238B5F6CA5}"/>
              </a:ext>
            </a:extLst>
          </p:cNvPr>
          <p:cNvSpPr/>
          <p:nvPr/>
        </p:nvSpPr>
        <p:spPr>
          <a:xfrm>
            <a:off x="4414562" y="285380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D4FAFAD-6D75-954E-948C-05B7C5107E39}"/>
              </a:ext>
            </a:extLst>
          </p:cNvPr>
          <p:cNvCxnSpPr>
            <a:cxnSpLocks/>
            <a:stCxn id="5" idx="6"/>
            <a:endCxn id="14" idx="2"/>
          </p:cNvCxnSpPr>
          <p:nvPr/>
        </p:nvCxnSpPr>
        <p:spPr>
          <a:xfrm flipV="1">
            <a:off x="3433411" y="3155732"/>
            <a:ext cx="981151" cy="86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347688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A0C0F-3919-1018-6FE1-569905B30B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134611"/>
            <a:ext cx="5181600" cy="4351338"/>
          </a:xfrm>
        </p:spPr>
        <p:txBody>
          <a:bodyPr/>
          <a:lstStyle/>
          <a:p>
            <a:r>
              <a:rPr lang="en-US" dirty="0"/>
              <a:t>Design a finite state machine that outputs “COLON-DASH” only if the input string is “:-”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CC3E9EF-8588-95AB-C9AE-2C636C9D5A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34611"/>
            <a:ext cx="5181600" cy="4351338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Design a finite state automaton that succeeds only if the input string is “:-”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5428E12-DE95-A2D7-8126-6299BEA89C40}"/>
              </a:ext>
            </a:extLst>
          </p:cNvPr>
          <p:cNvSpPr/>
          <p:nvPr/>
        </p:nvSpPr>
        <p:spPr>
          <a:xfrm>
            <a:off x="829672" y="285380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98E5148-14C8-85FF-C82F-0305E49DFBE4}"/>
              </a:ext>
            </a:extLst>
          </p:cNvPr>
          <p:cNvCxnSpPr/>
          <p:nvPr/>
        </p:nvCxnSpPr>
        <p:spPr>
          <a:xfrm>
            <a:off x="303461" y="3164359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94A579A3-6FC2-8923-6498-2AB1222DCA5F}"/>
              </a:ext>
            </a:extLst>
          </p:cNvPr>
          <p:cNvSpPr/>
          <p:nvPr/>
        </p:nvSpPr>
        <p:spPr>
          <a:xfrm>
            <a:off x="2760551" y="286243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5D3B52F-3C97-1CCF-78E0-D6FC2A152ED1}"/>
              </a:ext>
            </a:extLst>
          </p:cNvPr>
          <p:cNvCxnSpPr>
            <a:endCxn id="5" idx="2"/>
          </p:cNvCxnSpPr>
          <p:nvPr/>
        </p:nvCxnSpPr>
        <p:spPr>
          <a:xfrm>
            <a:off x="1502532" y="3152856"/>
            <a:ext cx="1258019" cy="1150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79B6BA1-4D99-711E-D0C1-3F7AFBFFA814}"/>
              </a:ext>
            </a:extLst>
          </p:cNvPr>
          <p:cNvSpPr txBox="1"/>
          <p:nvPr/>
        </p:nvSpPr>
        <p:spPr>
          <a:xfrm>
            <a:off x="1825346" y="273066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2181FB-2F00-7D3D-E11C-1E75D7DCCFFB}"/>
              </a:ext>
            </a:extLst>
          </p:cNvPr>
          <p:cNvSpPr txBox="1"/>
          <p:nvPr/>
        </p:nvSpPr>
        <p:spPr>
          <a:xfrm>
            <a:off x="3167113" y="2532930"/>
            <a:ext cx="2737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dirty="0"/>
              <a:t>, COLON-DASH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FD73FF-8758-6953-592B-52FEDE4C12C0}"/>
              </a:ext>
            </a:extLst>
          </p:cNvPr>
          <p:cNvSpPr txBox="1"/>
          <p:nvPr/>
        </p:nvSpPr>
        <p:spPr>
          <a:xfrm>
            <a:off x="2731301" y="3755959"/>
            <a:ext cx="1907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 </a:t>
            </a:r>
            <a:r>
              <a:rPr lang="en-US" dirty="0"/>
              <a:t>,  fail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5BC3C4-E86F-5BC0-1478-DFB6B92BAE95}"/>
              </a:ext>
            </a:extLst>
          </p:cNvPr>
          <p:cNvSpPr txBox="1"/>
          <p:nvPr/>
        </p:nvSpPr>
        <p:spPr>
          <a:xfrm>
            <a:off x="318540" y="3755959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dirty="0"/>
              <a:t> , fail 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49D1E0E-9F8D-529B-B12B-EFBB80F26668}"/>
              </a:ext>
            </a:extLst>
          </p:cNvPr>
          <p:cNvSpPr/>
          <p:nvPr/>
        </p:nvSpPr>
        <p:spPr>
          <a:xfrm>
            <a:off x="1743352" y="41432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A76E3E7-9568-6BF1-F8C6-0192204A4363}"/>
              </a:ext>
            </a:extLst>
          </p:cNvPr>
          <p:cNvCxnSpPr>
            <a:cxnSpLocks/>
            <a:stCxn id="2" idx="4"/>
            <a:endCxn id="11" idx="1"/>
          </p:cNvCxnSpPr>
          <p:nvPr/>
        </p:nvCxnSpPr>
        <p:spPr>
          <a:xfrm>
            <a:off x="1166102" y="3457656"/>
            <a:ext cx="675788" cy="77403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2FF088C-F4C6-E77A-1811-89E8535C75B8}"/>
              </a:ext>
            </a:extLst>
          </p:cNvPr>
          <p:cNvCxnSpPr>
            <a:cxnSpLocks/>
            <a:stCxn id="5" idx="4"/>
            <a:endCxn id="11" idx="7"/>
          </p:cNvCxnSpPr>
          <p:nvPr/>
        </p:nvCxnSpPr>
        <p:spPr>
          <a:xfrm flipH="1">
            <a:off x="2317674" y="3466283"/>
            <a:ext cx="779307" cy="76540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B607524E-B39A-DB57-AA4D-63238B5F6CA5}"/>
              </a:ext>
            </a:extLst>
          </p:cNvPr>
          <p:cNvSpPr/>
          <p:nvPr/>
        </p:nvSpPr>
        <p:spPr>
          <a:xfrm>
            <a:off x="4414562" y="285380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D4FAFAD-6D75-954E-948C-05B7C5107E39}"/>
              </a:ext>
            </a:extLst>
          </p:cNvPr>
          <p:cNvCxnSpPr>
            <a:cxnSpLocks/>
            <a:stCxn id="5" idx="6"/>
            <a:endCxn id="14" idx="2"/>
          </p:cNvCxnSpPr>
          <p:nvPr/>
        </p:nvCxnSpPr>
        <p:spPr>
          <a:xfrm flipV="1">
            <a:off x="3433411" y="3155732"/>
            <a:ext cx="981151" cy="86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598095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A0C0F-3919-1018-6FE1-569905B30B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134611"/>
            <a:ext cx="5181600" cy="4351338"/>
          </a:xfrm>
        </p:spPr>
        <p:txBody>
          <a:bodyPr/>
          <a:lstStyle/>
          <a:p>
            <a:r>
              <a:rPr lang="en-US" dirty="0"/>
              <a:t>Design a finite state machine that outputs “COLON-DASH” only if the input string is “:-”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CC3E9EF-8588-95AB-C9AE-2C636C9D5A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34611"/>
            <a:ext cx="5181600" cy="4351338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Design a finite state automaton that succeeds only if the input string is “:-”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5428E12-DE95-A2D7-8126-6299BEA89C40}"/>
              </a:ext>
            </a:extLst>
          </p:cNvPr>
          <p:cNvSpPr/>
          <p:nvPr/>
        </p:nvSpPr>
        <p:spPr>
          <a:xfrm>
            <a:off x="829672" y="285380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98E5148-14C8-85FF-C82F-0305E49DFBE4}"/>
              </a:ext>
            </a:extLst>
          </p:cNvPr>
          <p:cNvCxnSpPr/>
          <p:nvPr/>
        </p:nvCxnSpPr>
        <p:spPr>
          <a:xfrm>
            <a:off x="303461" y="3164359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94A579A3-6FC2-8923-6498-2AB1222DCA5F}"/>
              </a:ext>
            </a:extLst>
          </p:cNvPr>
          <p:cNvSpPr/>
          <p:nvPr/>
        </p:nvSpPr>
        <p:spPr>
          <a:xfrm>
            <a:off x="2760551" y="286243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5D3B52F-3C97-1CCF-78E0-D6FC2A152ED1}"/>
              </a:ext>
            </a:extLst>
          </p:cNvPr>
          <p:cNvCxnSpPr>
            <a:endCxn id="5" idx="2"/>
          </p:cNvCxnSpPr>
          <p:nvPr/>
        </p:nvCxnSpPr>
        <p:spPr>
          <a:xfrm>
            <a:off x="1502532" y="3152856"/>
            <a:ext cx="1258019" cy="1150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79B6BA1-4D99-711E-D0C1-3F7AFBFFA814}"/>
              </a:ext>
            </a:extLst>
          </p:cNvPr>
          <p:cNvSpPr txBox="1"/>
          <p:nvPr/>
        </p:nvSpPr>
        <p:spPr>
          <a:xfrm>
            <a:off x="1825346" y="273066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2181FB-2F00-7D3D-E11C-1E75D7DCCFFB}"/>
              </a:ext>
            </a:extLst>
          </p:cNvPr>
          <p:cNvSpPr txBox="1"/>
          <p:nvPr/>
        </p:nvSpPr>
        <p:spPr>
          <a:xfrm>
            <a:off x="3167113" y="2532930"/>
            <a:ext cx="2737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dirty="0"/>
              <a:t>, COLON-DASH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FD73FF-8758-6953-592B-52FEDE4C12C0}"/>
              </a:ext>
            </a:extLst>
          </p:cNvPr>
          <p:cNvSpPr txBox="1"/>
          <p:nvPr/>
        </p:nvSpPr>
        <p:spPr>
          <a:xfrm>
            <a:off x="2731301" y="3755959"/>
            <a:ext cx="1907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 </a:t>
            </a:r>
            <a:r>
              <a:rPr lang="en-US" dirty="0"/>
              <a:t>,  fail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5BC3C4-E86F-5BC0-1478-DFB6B92BAE95}"/>
              </a:ext>
            </a:extLst>
          </p:cNvPr>
          <p:cNvSpPr txBox="1"/>
          <p:nvPr/>
        </p:nvSpPr>
        <p:spPr>
          <a:xfrm>
            <a:off x="318540" y="3755959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dirty="0"/>
              <a:t> , fail 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49D1E0E-9F8D-529B-B12B-EFBB80F26668}"/>
              </a:ext>
            </a:extLst>
          </p:cNvPr>
          <p:cNvSpPr/>
          <p:nvPr/>
        </p:nvSpPr>
        <p:spPr>
          <a:xfrm>
            <a:off x="1743352" y="41432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A76E3E7-9568-6BF1-F8C6-0192204A4363}"/>
              </a:ext>
            </a:extLst>
          </p:cNvPr>
          <p:cNvCxnSpPr>
            <a:cxnSpLocks/>
            <a:stCxn id="2" idx="4"/>
            <a:endCxn id="11" idx="1"/>
          </p:cNvCxnSpPr>
          <p:nvPr/>
        </p:nvCxnSpPr>
        <p:spPr>
          <a:xfrm>
            <a:off x="1166102" y="3457656"/>
            <a:ext cx="675788" cy="77403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2FF088C-F4C6-E77A-1811-89E8535C75B8}"/>
              </a:ext>
            </a:extLst>
          </p:cNvPr>
          <p:cNvCxnSpPr>
            <a:cxnSpLocks/>
            <a:stCxn id="5" idx="4"/>
            <a:endCxn id="11" idx="7"/>
          </p:cNvCxnSpPr>
          <p:nvPr/>
        </p:nvCxnSpPr>
        <p:spPr>
          <a:xfrm flipH="1">
            <a:off x="2317674" y="3466283"/>
            <a:ext cx="779307" cy="76540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B607524E-B39A-DB57-AA4D-63238B5F6CA5}"/>
              </a:ext>
            </a:extLst>
          </p:cNvPr>
          <p:cNvSpPr/>
          <p:nvPr/>
        </p:nvSpPr>
        <p:spPr>
          <a:xfrm>
            <a:off x="4414562" y="285380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D4FAFAD-6D75-954E-948C-05B7C5107E39}"/>
              </a:ext>
            </a:extLst>
          </p:cNvPr>
          <p:cNvCxnSpPr>
            <a:cxnSpLocks/>
            <a:stCxn id="5" idx="6"/>
            <a:endCxn id="14" idx="2"/>
          </p:cNvCxnSpPr>
          <p:nvPr/>
        </p:nvCxnSpPr>
        <p:spPr>
          <a:xfrm flipV="1">
            <a:off x="3433411" y="3155732"/>
            <a:ext cx="981151" cy="86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A diagram of a diagram&#10;&#10;Description automatically generated">
            <a:extLst>
              <a:ext uri="{FF2B5EF4-FFF2-40B4-BE49-F238E27FC236}">
                <a16:creationId xmlns:a16="http://schemas.microsoft.com/office/drawing/2014/main" id="{CF55288B-55A9-51D9-B5B1-7FDCBDF9F9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094" y="1674328"/>
            <a:ext cx="6680683" cy="490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95596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E0237C8-CEFF-E4B3-770F-C164A8AED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FSA</a:t>
            </a:r>
          </a:p>
        </p:txBody>
      </p:sp>
      <p:pic>
        <p:nvPicPr>
          <p:cNvPr id="3" name="Picture 2" descr="A diagram of a diagram&#10;&#10;Description automatically generated">
            <a:extLst>
              <a:ext uri="{FF2B5EF4-FFF2-40B4-BE49-F238E27FC236}">
                <a16:creationId xmlns:a16="http://schemas.microsoft.com/office/drawing/2014/main" id="{77BC9E7F-0C09-D034-B477-9DA736C2BE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667" y="681037"/>
            <a:ext cx="6680683" cy="4901925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68E1D9-FE68-BD7D-D485-00D8712A8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effectLst/>
              </a:rPr>
              <a:t>Tuple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(S, I, s</a:t>
            </a:r>
            <a:r>
              <a:rPr lang="en-US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F, f)</a:t>
            </a:r>
          </a:p>
          <a:p>
            <a:r>
              <a:rPr lang="en-US" b="0" dirty="0">
                <a:effectLst/>
              </a:rPr>
              <a:t>Finite set of states: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en-US" b="0" dirty="0">
              <a:effectLst/>
            </a:endParaRPr>
          </a:p>
          <a:p>
            <a:r>
              <a:rPr lang="en-US" b="0" dirty="0">
                <a:effectLst/>
              </a:rPr>
              <a:t>Set of input characters: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</a:rPr>
              <a:t>Start state: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  <a:highlight>
                  <a:srgbClr val="FFFF00"/>
                </a:highlight>
              </a:rPr>
              <a:t>Set of final or accept states: 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b="0" dirty="0">
                <a:effectLst/>
                <a:highlight>
                  <a:srgbClr val="FFFF00"/>
                </a:highlight>
              </a:rPr>
              <a:t> </a:t>
            </a:r>
          </a:p>
          <a:p>
            <a:r>
              <a:rPr lang="en-US" b="0" dirty="0">
                <a:effectLst/>
              </a:rPr>
              <a:t>Transition function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f: S </a:t>
            </a:r>
            <a:r>
              <a:rPr lang="en-US" sz="2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⨉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 </a:t>
            </a:r>
            <a:r>
              <a:rPr lang="en-US" b="0" dirty="0">
                <a:effectLst/>
              </a:rPr>
              <a:t>⟶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DD9C060-3920-2A05-7425-1C70D260E98E}"/>
              </a:ext>
            </a:extLst>
          </p:cNvPr>
          <p:cNvSpPr/>
          <p:nvPr/>
        </p:nvSpPr>
        <p:spPr>
          <a:xfrm>
            <a:off x="10835014" y="1275038"/>
            <a:ext cx="1356986" cy="1493214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D306EF-32C0-ABB0-D877-E8622D4B13D7}"/>
              </a:ext>
            </a:extLst>
          </p:cNvPr>
          <p:cNvSpPr txBox="1"/>
          <p:nvPr/>
        </p:nvSpPr>
        <p:spPr>
          <a:xfrm>
            <a:off x="3244241" y="5898874"/>
            <a:ext cx="6255239" cy="52322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A double circle represents an accept state</a:t>
            </a:r>
          </a:p>
        </p:txBody>
      </p:sp>
    </p:spTree>
    <p:extLst>
      <p:ext uri="{BB962C8B-B14F-4D97-AF65-F5344CB8AC3E}">
        <p14:creationId xmlns:p14="http://schemas.microsoft.com/office/powerpoint/2010/main" val="2419831545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FSA Trace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pic>
        <p:nvPicPr>
          <p:cNvPr id="3" name="Picture 2" descr="A diagram of a diagram&#10;&#10;Description automatically generated">
            <a:extLst>
              <a:ext uri="{FF2B5EF4-FFF2-40B4-BE49-F238E27FC236}">
                <a16:creationId xmlns:a16="http://schemas.microsoft.com/office/drawing/2014/main" id="{55082ED6-8526-60A5-E881-A2938CD692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9" y="1391042"/>
            <a:ext cx="6680683" cy="490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10644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6573</Words>
  <Application>Microsoft Macintosh PowerPoint</Application>
  <PresentationFormat>Widescreen</PresentationFormat>
  <Paragraphs>1476</Paragraphs>
  <Slides>94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94</vt:i4>
      </vt:variant>
    </vt:vector>
  </HeadingPairs>
  <TitlesOfParts>
    <vt:vector size="101" baseType="lpstr">
      <vt:lpstr>Arial</vt:lpstr>
      <vt:lpstr>Calibri</vt:lpstr>
      <vt:lpstr>Calibri Light</vt:lpstr>
      <vt:lpstr>Courier New</vt:lpstr>
      <vt:lpstr>gg sans</vt:lpstr>
      <vt:lpstr>Times New Roman</vt:lpstr>
      <vt:lpstr>Office Theme</vt:lpstr>
      <vt:lpstr>Finite-State Machines</vt:lpstr>
      <vt:lpstr>Overview and Due</vt:lpstr>
      <vt:lpstr>New rooms beginning on Monday</vt:lpstr>
      <vt:lpstr>New testing procedures coming next week</vt:lpstr>
      <vt:lpstr>Big Picture</vt:lpstr>
      <vt:lpstr>What is Lexing?</vt:lpstr>
      <vt:lpstr>What is Lexing?</vt:lpstr>
      <vt:lpstr>What is Lexing?</vt:lpstr>
      <vt:lpstr>What is Lexing?</vt:lpstr>
      <vt:lpstr>What is Lexing?</vt:lpstr>
      <vt:lpstr>What is Lexing?</vt:lpstr>
      <vt:lpstr>What is Lexing?</vt:lpstr>
      <vt:lpstr>What is Lexing?</vt:lpstr>
      <vt:lpstr>What is Lexing?</vt:lpstr>
      <vt:lpstr>What is Lexing?</vt:lpstr>
      <vt:lpstr>What is Lexing?</vt:lpstr>
      <vt:lpstr>What is Lexing?</vt:lpstr>
      <vt:lpstr>What is Lexing?</vt:lpstr>
      <vt:lpstr>What is Lexing?</vt:lpstr>
      <vt:lpstr>PowerPoint Presentation</vt:lpstr>
      <vt:lpstr>PowerPoint Presentation</vt:lpstr>
      <vt:lpstr>Finite State Machines</vt:lpstr>
      <vt:lpstr>Regular Expressions</vt:lpstr>
      <vt:lpstr>Regular Expressions</vt:lpstr>
      <vt:lpstr>Regular Expressions</vt:lpstr>
      <vt:lpstr>Two pattern manager tools</vt:lpstr>
      <vt:lpstr>Two pattern manager tools</vt:lpstr>
      <vt:lpstr>Two pattern manager tools</vt:lpstr>
      <vt:lpstr>Two pattern manager tools</vt:lpstr>
      <vt:lpstr>A Slight Twist on the Automaton</vt:lpstr>
      <vt:lpstr>A Slight Twist on the Automaton</vt:lpstr>
      <vt:lpstr>A Slight Twist on the Automata</vt:lpstr>
      <vt:lpstr>A Slight Twist on the Automata</vt:lpstr>
      <vt:lpstr>A Slight Twist on the Automata</vt:lpstr>
      <vt:lpstr>Finite State Machines and  Finite State Automata</vt:lpstr>
      <vt:lpstr>Definition</vt:lpstr>
      <vt:lpstr>COVID Model</vt:lpstr>
      <vt:lpstr>COVID Model</vt:lpstr>
      <vt:lpstr>Definition</vt:lpstr>
      <vt:lpstr>Definition</vt:lpstr>
      <vt:lpstr>Definition</vt:lpstr>
      <vt:lpstr>Definition</vt:lpstr>
      <vt:lpstr>Finite-State Machines: Def 1 §13.2.2</vt:lpstr>
      <vt:lpstr>Finite-State Machines: Def 1 §13.2.2</vt:lpstr>
      <vt:lpstr>Finite-State Machines - Input</vt:lpstr>
      <vt:lpstr>Finite-State Machines - Input</vt:lpstr>
      <vt:lpstr>Finite-State Machines - Input</vt:lpstr>
      <vt:lpstr>Finite-State Machines - Output</vt:lpstr>
      <vt:lpstr>Finite-State Machines - Output</vt:lpstr>
      <vt:lpstr>Finite-State Machines - Output</vt:lpstr>
      <vt:lpstr>Finite-State Machines - Output</vt:lpstr>
      <vt:lpstr>Example – Honeybees looking for a nest</vt:lpstr>
      <vt:lpstr>Example – Honeybees looking for a nest</vt:lpstr>
      <vt:lpstr>FSM Practice</vt:lpstr>
      <vt:lpstr>FSM Practice</vt:lpstr>
      <vt:lpstr>FSM Exercise</vt:lpstr>
      <vt:lpstr>Applying FSMs to Lexing</vt:lpstr>
      <vt:lpstr>A Slight Twist on the Automata</vt:lpstr>
      <vt:lpstr>What is a Lexer?</vt:lpstr>
      <vt:lpstr>What is a Lexer?</vt:lpstr>
      <vt:lpstr>Using FSMs to lex Datalog</vt:lpstr>
      <vt:lpstr>Project 1: FSM for “Rules” Datalog keyword</vt:lpstr>
      <vt:lpstr>Project 1: FSM for “Rules” Datalog keyword</vt:lpstr>
      <vt:lpstr>Running a Finite State Machine</vt:lpstr>
      <vt:lpstr>Project 1: FSM for “Rules” Datalog keyword</vt:lpstr>
      <vt:lpstr>Project 1: FSM for “Rules” Datalog keyword</vt:lpstr>
      <vt:lpstr>Project 1: FSM for “Rules” Datalog keyword</vt:lpstr>
      <vt:lpstr>Project 1: FSM for “Rules” Datalog keyword</vt:lpstr>
      <vt:lpstr>Project 1: FSM for “Rules” Datalog keyword</vt:lpstr>
      <vt:lpstr>Project 1: FSM for “Rules” Datalog keyword</vt:lpstr>
      <vt:lpstr>Project 1: FSM for “Rules” Datalog keyword</vt:lpstr>
      <vt:lpstr>Project 1: FSM for “Rules” Datalog keyword</vt:lpstr>
      <vt:lpstr>Project 1: FSM for “Rules” Datalog keyword</vt:lpstr>
      <vt:lpstr>Project 1: FSM for “Rules” Datalog keyword</vt:lpstr>
      <vt:lpstr>Project 1: FSM for “Rules” Datalog keyword</vt:lpstr>
      <vt:lpstr>Project 1: FSM for “Rules” Datalog keyword</vt:lpstr>
      <vt:lpstr>Another input</vt:lpstr>
      <vt:lpstr>Project 1: FSM for “Rules” Datalog keyword</vt:lpstr>
      <vt:lpstr>Project 1: FSM for “Rules” Datalog keyword</vt:lpstr>
      <vt:lpstr>Project 1: FSM for “Rules” Datalog keyword</vt:lpstr>
      <vt:lpstr>Finite State Automaton</vt:lpstr>
      <vt:lpstr>Formal definition (def 3 in  §13.3.3)</vt:lpstr>
      <vt:lpstr>Formal definition (def 3 in  §13.3.3)</vt:lpstr>
      <vt:lpstr>Formal definition (def 3 in  §13.3.3)</vt:lpstr>
      <vt:lpstr>Formal definition (def 3 in  §13.3.3)</vt:lpstr>
      <vt:lpstr>Example FSA</vt:lpstr>
      <vt:lpstr>Practice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Example FSA</vt:lpstr>
      <vt:lpstr>FSA Trace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Finite-State Machines</dc:title>
  <dc:creator>Michael Goodrich</dc:creator>
  <cp:lastModifiedBy>Michael Goodrich</cp:lastModifiedBy>
  <cp:revision>74</cp:revision>
  <dcterms:created xsi:type="dcterms:W3CDTF">2023-09-14T17:08:14Z</dcterms:created>
  <dcterms:modified xsi:type="dcterms:W3CDTF">2023-09-18T21:05:56Z</dcterms:modified>
</cp:coreProperties>
</file>

<file path=docProps/thumbnail.jpeg>
</file>